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</p:sldMasterIdLst>
  <p:notesMasterIdLst>
    <p:notesMasterId r:id="rId5"/>
  </p:notesMasterIdLst>
  <p:sldIdLst>
    <p:sldId id="292" r:id="rId3"/>
    <p:sldId id="29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22512-AB23-4C76-B518-0832A8470F1E}" type="datetimeFigureOut">
              <a:rPr kumimoji="1" lang="en-US" altLang="ja-JP"/>
              <a:t>1/16/2017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FAC61-A384-4C7B-AB6C-58BF303ED512}" type="slidenum">
              <a:rPr kumimoji="1" lang="en-US" altLang="ja-JP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69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青線入英マー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33" y="659765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800">
              <a:latin typeface="Arial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662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28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0340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03408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921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青線入英マー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33" y="659765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800">
              <a:latin typeface="Arial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50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0052"/>
            <a:ext cx="10416480" cy="456620"/>
          </a:xfr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>
            <a:lvl1pPr>
              <a:defRPr sz="2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476673"/>
            <a:ext cx="10972800" cy="5832053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542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914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0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475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337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23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81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541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84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988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0340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03408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19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85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78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73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22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76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51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25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マークとaistのみ白地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1" y="101600"/>
            <a:ext cx="1449916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0" y="659765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800">
              <a:latin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pic>
        <p:nvPicPr>
          <p:cNvPr id="1030" name="Picture 12" descr="191_english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1" y="6689725"/>
            <a:ext cx="4942416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5425"/>
            <a:ext cx="2844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39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マークとaistのみ白地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1" y="101600"/>
            <a:ext cx="1449916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0" y="659765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800">
              <a:latin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pic>
        <p:nvPicPr>
          <p:cNvPr id="1030" name="Picture 12" descr="191_english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1" y="6689725"/>
            <a:ext cx="4942416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75425"/>
            <a:ext cx="2844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623FD0-1C3E-4AFE-88E0-66DCD3743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41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9302"/>
            <a:ext cx="10416480" cy="456620"/>
          </a:xfrm>
        </p:spPr>
        <p:txBody>
          <a:bodyPr/>
          <a:lstStyle/>
          <a:p>
            <a:r>
              <a:rPr kumimoji="1" lang="ja-JP" altLang="en-US" dirty="0" smtClean="0"/>
              <a:t>テーマ：</a:t>
            </a:r>
            <a:r>
              <a:rPr kumimoji="1" lang="en-US" altLang="ja-JP" dirty="0" smtClean="0"/>
              <a:t>RT</a:t>
            </a:r>
            <a:r>
              <a:rPr kumimoji="1" lang="ja-JP" altLang="en-US" dirty="0" smtClean="0"/>
              <a:t>システムの </a:t>
            </a:r>
            <a:r>
              <a:rPr kumimoji="1" lang="en-US" altLang="ja-JP" dirty="0" smtClean="0"/>
              <a:t>DevOps </a:t>
            </a:r>
            <a:r>
              <a:rPr kumimoji="1" lang="ja-JP" altLang="en-US" dirty="0" smtClean="0"/>
              <a:t>化に向けた検討，開発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39730" y="528043"/>
            <a:ext cx="11698841" cy="5832053"/>
          </a:xfrm>
        </p:spPr>
        <p:txBody>
          <a:bodyPr/>
          <a:lstStyle/>
          <a:p>
            <a:pPr lvl="0"/>
            <a:r>
              <a:rPr kumimoji="1" lang="en-US" altLang="ja-JP" u="sng" dirty="0" smtClean="0">
                <a:solidFill>
                  <a:schemeClr val="accent2"/>
                </a:solidFill>
              </a:rPr>
              <a:t>Step1. </a:t>
            </a:r>
            <a:r>
              <a:rPr lang="ja-JP" altLang="en-US" u="sng" dirty="0" smtClean="0">
                <a:solidFill>
                  <a:schemeClr val="accent2"/>
                </a:solidFill>
              </a:rPr>
              <a:t>課題の抽出</a:t>
            </a:r>
            <a:endParaRPr kumimoji="1" lang="en-US" altLang="ja-JP" u="sng" dirty="0" smtClean="0">
              <a:solidFill>
                <a:schemeClr val="accent2"/>
              </a:solidFill>
            </a:endParaRPr>
          </a:p>
          <a:p>
            <a:pPr lvl="1"/>
            <a:r>
              <a:rPr kumimoji="1" lang="en-US" altLang="ja-JP" dirty="0" smtClean="0"/>
              <a:t>RT</a:t>
            </a:r>
            <a:r>
              <a:rPr kumimoji="1" lang="ja-JP" altLang="en-US" dirty="0" smtClean="0"/>
              <a:t>システム運用者として</a:t>
            </a:r>
            <a:r>
              <a:rPr kumimoji="1" lang="en-US" altLang="ja-JP" dirty="0" smtClean="0"/>
              <a:t>RT</a:t>
            </a:r>
            <a:r>
              <a:rPr kumimoji="1" lang="ja-JP" altLang="en-US" dirty="0" smtClean="0"/>
              <a:t>ミドルウェアの利点・欠点を調査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RT</a:t>
            </a:r>
            <a:r>
              <a:rPr lang="ja-JP" altLang="en-US" dirty="0" smtClean="0"/>
              <a:t>システム運用に利用可能な</a:t>
            </a:r>
            <a:r>
              <a:rPr lang="en-US" altLang="ja-JP" dirty="0" smtClean="0"/>
              <a:t>RT</a:t>
            </a:r>
            <a:r>
              <a:rPr lang="ja-JP" altLang="en-US" dirty="0" smtClean="0"/>
              <a:t>ミドルウェア関連ツールを調査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RT</a:t>
            </a:r>
            <a:r>
              <a:rPr lang="ja-JP" altLang="en-US" dirty="0" smtClean="0"/>
              <a:t>ミドルウェアを用いて </a:t>
            </a:r>
            <a:r>
              <a:rPr lang="en-US" altLang="ja-JP" dirty="0" smtClean="0"/>
              <a:t>DevOps</a:t>
            </a:r>
            <a:r>
              <a:rPr lang="ja-JP" altLang="en-US" dirty="0" smtClean="0"/>
              <a:t>を実現しようとした場合，どのような課題があるか調査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特に技術的な解決が可能な </a:t>
            </a:r>
            <a:r>
              <a:rPr lang="en-US" altLang="ja-JP" dirty="0" smtClean="0"/>
              <a:t>CAMS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Automation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Measurement </a:t>
            </a:r>
            <a:r>
              <a:rPr lang="ja-JP" altLang="en-US" dirty="0" smtClean="0"/>
              <a:t>に着目</a:t>
            </a:r>
            <a:endParaRPr kumimoji="1" lang="en-US" altLang="ja-JP" dirty="0" smtClean="0"/>
          </a:p>
          <a:p>
            <a:endParaRPr lang="en-US" altLang="ja-JP" sz="800" dirty="0" smtClean="0"/>
          </a:p>
          <a:p>
            <a:r>
              <a:rPr lang="en-US" altLang="ja-JP" u="sng" dirty="0" smtClean="0">
                <a:solidFill>
                  <a:schemeClr val="accent2"/>
                </a:solidFill>
              </a:rPr>
              <a:t>Step2.</a:t>
            </a:r>
            <a:r>
              <a:rPr lang="ja-JP" altLang="en-US" u="sng" dirty="0" smtClean="0">
                <a:solidFill>
                  <a:schemeClr val="accent2"/>
                </a:solidFill>
              </a:rPr>
              <a:t>　課題解決方法の提案</a:t>
            </a:r>
            <a:endParaRPr lang="en-US" altLang="ja-JP" u="sng" dirty="0" smtClean="0">
              <a:solidFill>
                <a:schemeClr val="accent2"/>
              </a:solidFill>
            </a:endParaRPr>
          </a:p>
          <a:p>
            <a:pPr lvl="1"/>
            <a:r>
              <a:rPr kumimoji="1" lang="ja-JP" altLang="en-US" dirty="0" smtClean="0"/>
              <a:t>既存のコンポーネントを組み合わせた対象システムとユースケースを仮定する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例）</a:t>
            </a:r>
            <a:r>
              <a:rPr lang="en-US" altLang="ja-JP" dirty="0" err="1" smtClean="0"/>
              <a:t>RasPi</a:t>
            </a:r>
            <a:r>
              <a:rPr lang="ja-JP" altLang="en-US" dirty="0" smtClean="0"/>
              <a:t>マウス</a:t>
            </a:r>
            <a:r>
              <a:rPr lang="en-US" altLang="ja-JP" dirty="0" smtClean="0"/>
              <a:t>/EV3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監視カメラシステムなど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課題を解決するためのツール，ドキュメント，ルールを検討する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既存の </a:t>
            </a:r>
            <a:r>
              <a:rPr lang="en-US" altLang="ja-JP" dirty="0" smtClean="0"/>
              <a:t>OSS </a:t>
            </a:r>
            <a:r>
              <a:rPr lang="ja-JP" altLang="en-US" dirty="0" smtClean="0"/>
              <a:t>を利用する手法でも </a:t>
            </a:r>
            <a:r>
              <a:rPr lang="en-US" altLang="ja-JP" dirty="0" smtClean="0"/>
              <a:t>OK</a:t>
            </a:r>
            <a:r>
              <a:rPr lang="ja-JP" altLang="en-US" dirty="0" smtClean="0"/>
              <a:t>（</a:t>
            </a:r>
            <a:r>
              <a:rPr lang="en-US" altLang="ja-JP" dirty="0" smtClean="0"/>
              <a:t>OSS</a:t>
            </a:r>
            <a:r>
              <a:rPr lang="ja-JP" altLang="en-US" dirty="0" smtClean="0"/>
              <a:t>の組み合わせでも良い）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改善効果目標を定量的に示す（</a:t>
            </a:r>
            <a:r>
              <a:rPr lang="ja-JP" altLang="en-US" dirty="0"/>
              <a:t>可能であれば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1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9302"/>
            <a:ext cx="10416480" cy="456620"/>
          </a:xfrm>
        </p:spPr>
        <p:txBody>
          <a:bodyPr/>
          <a:lstStyle/>
          <a:p>
            <a:r>
              <a:rPr lang="en-US" altLang="ja-JP" sz="2400" dirty="0" smtClean="0"/>
              <a:t>Study </a:t>
            </a:r>
            <a:r>
              <a:rPr lang="en-US" altLang="ja-JP" sz="2400" dirty="0"/>
              <a:t>and development </a:t>
            </a:r>
            <a:r>
              <a:rPr lang="en-US" altLang="ja-JP" sz="2400" dirty="0" smtClean="0"/>
              <a:t>for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DevOps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of RT system</a:t>
            </a:r>
            <a:endParaRPr kumimoji="1" lang="ja-JP" altLang="en-US" sz="24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16439" y="569140"/>
            <a:ext cx="12921466" cy="5832053"/>
          </a:xfrm>
        </p:spPr>
        <p:txBody>
          <a:bodyPr/>
          <a:lstStyle/>
          <a:p>
            <a:pPr lvl="0"/>
            <a:r>
              <a:rPr lang="en-US" altLang="ja-JP" sz="2800" u="sng" dirty="0">
                <a:solidFill>
                  <a:schemeClr val="accent2"/>
                </a:solidFill>
              </a:rPr>
              <a:t>Step 1. </a:t>
            </a:r>
            <a:r>
              <a:rPr lang="en-US" altLang="ja-JP" sz="2800" u="sng" dirty="0" smtClean="0">
                <a:solidFill>
                  <a:schemeClr val="accent2"/>
                </a:solidFill>
              </a:rPr>
              <a:t>Identify issues</a:t>
            </a:r>
          </a:p>
          <a:p>
            <a:pPr lvl="1"/>
            <a:r>
              <a:rPr lang="en-US" altLang="ja-JP" sz="2400" dirty="0" smtClean="0"/>
              <a:t>Investigate pros </a:t>
            </a:r>
            <a:r>
              <a:rPr lang="en-US" altLang="ja-JP" sz="2400" dirty="0"/>
              <a:t>and </a:t>
            </a:r>
            <a:r>
              <a:rPr lang="en-US" altLang="ja-JP" sz="2400" dirty="0" smtClean="0"/>
              <a:t>cons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RT-middleware </a:t>
            </a:r>
            <a:r>
              <a:rPr lang="en-US" altLang="ja-JP" sz="2400" dirty="0"/>
              <a:t>as </a:t>
            </a:r>
            <a:r>
              <a:rPr lang="en-US" altLang="ja-JP" sz="2400" dirty="0">
                <a:solidFill>
                  <a:srgbClr val="FF0000"/>
                </a:solidFill>
              </a:rPr>
              <a:t>RT system operator</a:t>
            </a:r>
          </a:p>
          <a:p>
            <a:pPr lvl="1"/>
            <a:r>
              <a:rPr lang="en-US" altLang="ja-JP" sz="2400" dirty="0"/>
              <a:t>Investigate t</a:t>
            </a:r>
            <a:r>
              <a:rPr lang="en-US" altLang="ja-JP" sz="2400" dirty="0" smtClean="0"/>
              <a:t>ools </a:t>
            </a:r>
            <a:r>
              <a:rPr lang="en-US" altLang="ja-JP" sz="2400" dirty="0"/>
              <a:t>related to RT Middleware operation</a:t>
            </a:r>
          </a:p>
          <a:p>
            <a:pPr lvl="1"/>
            <a:r>
              <a:rPr lang="en-US" altLang="ja-JP" sz="2400" dirty="0" smtClean="0"/>
              <a:t>If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realize </a:t>
            </a:r>
            <a:r>
              <a:rPr lang="en-US" altLang="ja-JP" sz="2400" dirty="0">
                <a:solidFill>
                  <a:srgbClr val="FF0000"/>
                </a:solidFill>
              </a:rPr>
              <a:t>DevOps</a:t>
            </a:r>
            <a:r>
              <a:rPr lang="en-US" altLang="ja-JP" sz="2400" dirty="0"/>
              <a:t> using </a:t>
            </a:r>
            <a:r>
              <a:rPr lang="en-US" altLang="ja-JP" sz="2400" dirty="0" smtClean="0"/>
              <a:t>RT-middleware</a:t>
            </a:r>
            <a:r>
              <a:rPr lang="en-US" altLang="ja-JP" sz="2400" dirty="0"/>
              <a:t>, </a:t>
            </a:r>
            <a:r>
              <a:rPr lang="en-US" altLang="ja-JP" sz="2400" dirty="0" smtClean="0"/>
              <a:t>what are issues?</a:t>
            </a:r>
          </a:p>
          <a:p>
            <a:pPr lvl="2"/>
            <a:r>
              <a:rPr lang="en-US" altLang="ja-JP" sz="2000" dirty="0" smtClean="0"/>
              <a:t>Especially </a:t>
            </a:r>
            <a:r>
              <a:rPr lang="en-US" altLang="ja-JP" sz="2000" dirty="0"/>
              <a:t>focus on </a:t>
            </a:r>
            <a:r>
              <a:rPr lang="en-US" altLang="ja-JP" sz="2000" dirty="0">
                <a:solidFill>
                  <a:srgbClr val="FF0000"/>
                </a:solidFill>
              </a:rPr>
              <a:t>Automation, Measurement </a:t>
            </a:r>
            <a:r>
              <a:rPr lang="en-US" altLang="ja-JP" sz="2000" dirty="0" smtClean="0"/>
              <a:t>in </a:t>
            </a:r>
            <a:r>
              <a:rPr lang="en-US" altLang="ja-JP" sz="2000" dirty="0"/>
              <a:t>CAMS </a:t>
            </a:r>
            <a:r>
              <a:rPr lang="en-US" altLang="ja-JP" sz="2000" dirty="0" smtClean="0"/>
              <a:t>because they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can </a:t>
            </a:r>
            <a:r>
              <a:rPr lang="en-US" altLang="ja-JP" sz="2000" dirty="0"/>
              <a:t>be solved technically</a:t>
            </a:r>
          </a:p>
          <a:p>
            <a:pPr lvl="0"/>
            <a:endParaRPr lang="en-US" altLang="ja-JP" sz="700" u="sng" dirty="0"/>
          </a:p>
          <a:p>
            <a:pPr lvl="0"/>
            <a:r>
              <a:rPr lang="en-US" altLang="ja-JP" sz="2800" u="sng" dirty="0">
                <a:solidFill>
                  <a:schemeClr val="accent2"/>
                </a:solidFill>
              </a:rPr>
              <a:t>Step 2. Proposal of </a:t>
            </a:r>
            <a:r>
              <a:rPr lang="en-US" altLang="ja-JP" sz="2800" u="sng" dirty="0" smtClean="0">
                <a:solidFill>
                  <a:schemeClr val="accent2"/>
                </a:solidFill>
              </a:rPr>
              <a:t>methods to solve issues</a:t>
            </a:r>
            <a:endParaRPr lang="en-US" altLang="ja-JP" sz="2800" u="sng" dirty="0">
              <a:solidFill>
                <a:schemeClr val="accent2"/>
              </a:solidFill>
            </a:endParaRPr>
          </a:p>
          <a:p>
            <a:pPr lvl="1"/>
            <a:r>
              <a:rPr lang="en-US" altLang="ja-JP" sz="2400" dirty="0"/>
              <a:t>Assume </a:t>
            </a:r>
            <a:r>
              <a:rPr lang="en-US" altLang="ja-JP" sz="2400" dirty="0" smtClean="0">
                <a:solidFill>
                  <a:srgbClr val="FF0000"/>
                </a:solidFill>
              </a:rPr>
              <a:t>target </a:t>
            </a:r>
            <a:r>
              <a:rPr lang="en-US" altLang="ja-JP" sz="2400" dirty="0">
                <a:solidFill>
                  <a:srgbClr val="FF0000"/>
                </a:solidFill>
              </a:rPr>
              <a:t>system and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usecase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(combined </a:t>
            </a:r>
            <a:r>
              <a:rPr lang="en-US" altLang="ja-JP" sz="2400" dirty="0"/>
              <a:t>existing </a:t>
            </a:r>
            <a:r>
              <a:rPr lang="en-US" altLang="ja-JP" sz="2400" dirty="0" smtClean="0"/>
              <a:t>RT-components)</a:t>
            </a:r>
            <a:endParaRPr lang="en-US" altLang="ja-JP" sz="2400" dirty="0"/>
          </a:p>
          <a:p>
            <a:pPr lvl="2"/>
            <a:r>
              <a:rPr lang="en-US" altLang="ja-JP" sz="2000" dirty="0" smtClean="0"/>
              <a:t>e.g</a:t>
            </a:r>
            <a:r>
              <a:rPr lang="en-US" altLang="ja-JP" sz="2000" dirty="0"/>
              <a:t>.</a:t>
            </a:r>
            <a:r>
              <a:rPr lang="en-US" altLang="ja-JP" sz="2000" dirty="0" smtClean="0"/>
              <a:t>) </a:t>
            </a:r>
            <a:r>
              <a:rPr lang="en-US" altLang="ja-JP" sz="2000" dirty="0" err="1"/>
              <a:t>RasPi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Mouse </a:t>
            </a:r>
            <a:r>
              <a:rPr lang="en-US" altLang="ja-JP" sz="2000" dirty="0"/>
              <a:t>/ </a:t>
            </a:r>
            <a:r>
              <a:rPr lang="en-US" altLang="ja-JP" sz="2000" dirty="0" smtClean="0"/>
              <a:t>EV3</a:t>
            </a:r>
            <a:r>
              <a:rPr lang="en-US" altLang="ja-JP" sz="2000" dirty="0"/>
              <a:t>, surveillance camera system, etc.</a:t>
            </a:r>
          </a:p>
          <a:p>
            <a:pPr lvl="1"/>
            <a:r>
              <a:rPr lang="en-US" altLang="ja-JP" sz="2400" dirty="0" smtClean="0"/>
              <a:t>Develop </a:t>
            </a:r>
            <a:r>
              <a:rPr lang="en-US" altLang="ja-JP" sz="2400" dirty="0">
                <a:solidFill>
                  <a:srgbClr val="FF0000"/>
                </a:solidFill>
              </a:rPr>
              <a:t>tools, documents, </a:t>
            </a:r>
            <a:r>
              <a:rPr lang="en-US" altLang="ja-JP" sz="2400" dirty="0" smtClean="0">
                <a:solidFill>
                  <a:srgbClr val="FF0000"/>
                </a:solidFill>
              </a:rPr>
              <a:t>rules</a:t>
            </a:r>
            <a:r>
              <a:rPr lang="en-US" altLang="ja-JP" sz="2400" dirty="0" smtClean="0"/>
              <a:t>…</a:t>
            </a:r>
          </a:p>
          <a:p>
            <a:pPr lvl="2"/>
            <a:r>
              <a:rPr lang="en-US" altLang="ja-JP" sz="2000" dirty="0" smtClean="0"/>
              <a:t>Might using </a:t>
            </a:r>
            <a:r>
              <a:rPr lang="en-US" altLang="ja-JP" sz="2000" dirty="0"/>
              <a:t>existing </a:t>
            </a:r>
            <a:r>
              <a:rPr lang="en-US" altLang="ja-JP" sz="2000" dirty="0" smtClean="0"/>
              <a:t>OSS or combined OSS</a:t>
            </a:r>
            <a:endParaRPr lang="en-US" altLang="ja-JP" sz="2000" dirty="0"/>
          </a:p>
          <a:p>
            <a:pPr lvl="2"/>
            <a:r>
              <a:rPr lang="en-US" altLang="ja-JP" sz="2000" dirty="0"/>
              <a:t>S</a:t>
            </a:r>
            <a:r>
              <a:rPr lang="en-US" altLang="ja-JP" sz="2000" dirty="0" smtClean="0"/>
              <a:t>how improvement </a:t>
            </a:r>
            <a:r>
              <a:rPr lang="en-US" altLang="ja-JP" sz="2000" dirty="0"/>
              <a:t>goals </a:t>
            </a:r>
            <a:r>
              <a:rPr lang="en-US" altLang="ja-JP" sz="2000" dirty="0" smtClean="0"/>
              <a:t>concretely (recommend)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007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st-3xe">
  <a:themeElements>
    <a:clrScheme name="aist-3x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ist-3x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st-3x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3x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3x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3x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3x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3x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ist-3xe">
  <a:themeElements>
    <a:clrScheme name="aist-3x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ist-3x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ist-3x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3x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3x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3x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3x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st-3x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st-3x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9BF9A5D9-C67E-4BB0-9A3B-32CF374D2500}" vid="{AC0A0CB4-51AB-4780-861E-E0AAB0A477E4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aist-3xe</Template>
  <TotalTime>13565</TotalTime>
  <Words>189</Words>
  <Application>Microsoft Office PowerPoint</Application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aist-3xe</vt:lpstr>
      <vt:lpstr>1_aist-3xe</vt:lpstr>
      <vt:lpstr>テーマ：RTシステムの DevOps 化に向けた検討，開発</vt:lpstr>
      <vt:lpstr>Study and development for “DevOps” of RT system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高橋三郎</dc:creator>
  <cp:lastModifiedBy>高橋三郎</cp:lastModifiedBy>
  <cp:revision>124</cp:revision>
  <dcterms:created xsi:type="dcterms:W3CDTF">2016-09-27T09:53:21Z</dcterms:created>
  <dcterms:modified xsi:type="dcterms:W3CDTF">2017-01-16T09:12:58Z</dcterms:modified>
</cp:coreProperties>
</file>