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0" r:id="rId5"/>
    <p:sldId id="261" r:id="rId6"/>
    <p:sldId id="263" r:id="rId7"/>
    <p:sldId id="264" r:id="rId8"/>
    <p:sldId id="268" r:id="rId9"/>
    <p:sldId id="267"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 id="281" r:id="rId23"/>
    <p:sldId id="282" r:id="rId24"/>
    <p:sldId id="284" r:id="rId25"/>
    <p:sldId id="285" r:id="rId26"/>
    <p:sldId id="288" r:id="rId27"/>
    <p:sldId id="286" r:id="rId28"/>
    <p:sldId id="287" r:id="rId29"/>
  </p:sldIdLst>
  <p:sldSz cx="9144000" cy="6858000" type="screen4x3"/>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9" d="100"/>
          <a:sy n="69" d="100"/>
        </p:scale>
        <p:origin x="540" y="72"/>
      </p:cViewPr>
      <p:guideLst>
        <p:guide orient="horz" pos="2160"/>
        <p:guide pos="2880"/>
      </p:guideLst>
    </p:cSldViewPr>
  </p:slideViewPr>
  <p:notesTextViewPr>
    <p:cViewPr>
      <p:scale>
        <a:sx n="100" d="100"/>
        <a:sy n="100" d="100"/>
      </p:scale>
      <p:origin x="0" y="0"/>
    </p:cViewPr>
  </p:notesTextViewPr>
  <p:sorterViewPr>
    <p:cViewPr>
      <p:scale>
        <a:sx n="80" d="100"/>
        <a:sy n="80" d="100"/>
      </p:scale>
      <p:origin x="0" y="-388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182.48.18.55/OpenRTM-aist/node/833"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F36761E-EDBD-D649-93D7-022D461BD3ED}" type="datetimeFigureOut">
              <a:rPr kumimoji="1" lang="ja-JP" altLang="en-US" smtClean="0"/>
              <a:t>2015/12/14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0662C63-936F-8A49-95AD-4F69F847D8DC}" type="slidenum">
              <a:rPr kumimoji="1" lang="ja-JP" altLang="en-US" smtClean="0"/>
              <a:t>‹#›</a:t>
            </a:fld>
            <a:endParaRPr kumimoji="1" lang="ja-JP" altLang="en-US"/>
          </a:p>
        </p:txBody>
      </p:sp>
    </p:spTree>
    <p:extLst>
      <p:ext uri="{BB962C8B-B14F-4D97-AF65-F5344CB8AC3E}">
        <p14:creationId xmlns:p14="http://schemas.microsoft.com/office/powerpoint/2010/main" val="20144006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F36761E-EDBD-D649-93D7-022D461BD3ED}" type="datetimeFigureOut">
              <a:rPr kumimoji="1" lang="ja-JP" altLang="en-US" smtClean="0"/>
              <a:t>2015/12/14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0662C63-936F-8A49-95AD-4F69F847D8DC}" type="slidenum">
              <a:rPr kumimoji="1" lang="ja-JP" altLang="en-US" smtClean="0"/>
              <a:t>‹#›</a:t>
            </a:fld>
            <a:endParaRPr kumimoji="1" lang="ja-JP" altLang="en-US"/>
          </a:p>
        </p:txBody>
      </p:sp>
    </p:spTree>
    <p:extLst>
      <p:ext uri="{BB962C8B-B14F-4D97-AF65-F5344CB8AC3E}">
        <p14:creationId xmlns:p14="http://schemas.microsoft.com/office/powerpoint/2010/main" val="20989548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F36761E-EDBD-D649-93D7-022D461BD3ED}" type="datetimeFigureOut">
              <a:rPr kumimoji="1" lang="ja-JP" altLang="en-US" smtClean="0"/>
              <a:t>2015/12/14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0662C63-936F-8A49-95AD-4F69F847D8DC}" type="slidenum">
              <a:rPr kumimoji="1" lang="ja-JP" altLang="en-US" smtClean="0"/>
              <a:t>‹#›</a:t>
            </a:fld>
            <a:endParaRPr kumimoji="1" lang="ja-JP" altLang="en-US"/>
          </a:p>
        </p:txBody>
      </p:sp>
    </p:spTree>
    <p:extLst>
      <p:ext uri="{BB962C8B-B14F-4D97-AF65-F5344CB8AC3E}">
        <p14:creationId xmlns:p14="http://schemas.microsoft.com/office/powerpoint/2010/main" val="4245528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6976146" cy="1143000"/>
          </a:xfrm>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F36761E-EDBD-D649-93D7-022D461BD3ED}" type="datetimeFigureOut">
              <a:rPr kumimoji="1" lang="ja-JP" altLang="en-US" smtClean="0"/>
              <a:t>2015/12/14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0662C63-936F-8A49-95AD-4F69F847D8DC}" type="slidenum">
              <a:rPr kumimoji="1" lang="ja-JP" altLang="en-US" smtClean="0"/>
              <a:t>‹#›</a:t>
            </a:fld>
            <a:endParaRPr kumimoji="1" lang="ja-JP" altLang="en-US"/>
          </a:p>
        </p:txBody>
      </p:sp>
      <p:pic>
        <p:nvPicPr>
          <p:cNvPr id="7" name="Picture 6" descr="piping_rtm_logo.png">
            <a:hlinkClick r:id="rId2"/>
          </p:cNvPr>
          <p:cNvPicPr>
            <a:picLocks noChangeAspect="1" noChangeArrowheads="1"/>
          </p:cNvPicPr>
          <p:nvPr userDrawn="1"/>
        </p:nvPicPr>
        <p:blipFill rotWithShape="1">
          <a:blip r:embed="rId3" cstate="print"/>
          <a:srcRect l="10783" t="6274" r="10916" b="7807"/>
          <a:stretch/>
        </p:blipFill>
        <p:spPr bwMode="auto">
          <a:xfrm>
            <a:off x="7433346" y="311910"/>
            <a:ext cx="1730713" cy="1069166"/>
          </a:xfrm>
          <a:prstGeom prst="rect">
            <a:avLst/>
          </a:prstGeom>
          <a:noFill/>
          <a:ln w="9525">
            <a:noFill/>
            <a:miter lim="800000"/>
            <a:headEnd/>
            <a:tailEnd/>
          </a:ln>
        </p:spPr>
      </p:pic>
    </p:spTree>
    <p:extLst>
      <p:ext uri="{BB962C8B-B14F-4D97-AF65-F5344CB8AC3E}">
        <p14:creationId xmlns:p14="http://schemas.microsoft.com/office/powerpoint/2010/main" val="1370798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F36761E-EDBD-D649-93D7-022D461BD3ED}" type="datetimeFigureOut">
              <a:rPr kumimoji="1" lang="ja-JP" altLang="en-US" smtClean="0"/>
              <a:t>2015/12/14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0662C63-936F-8A49-95AD-4F69F847D8DC}" type="slidenum">
              <a:rPr kumimoji="1" lang="ja-JP" altLang="en-US" smtClean="0"/>
              <a:t>‹#›</a:t>
            </a:fld>
            <a:endParaRPr kumimoji="1" lang="ja-JP" altLang="en-US"/>
          </a:p>
        </p:txBody>
      </p:sp>
    </p:spTree>
    <p:extLst>
      <p:ext uri="{BB962C8B-B14F-4D97-AF65-F5344CB8AC3E}">
        <p14:creationId xmlns:p14="http://schemas.microsoft.com/office/powerpoint/2010/main" val="364731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F36761E-EDBD-D649-93D7-022D461BD3ED}" type="datetimeFigureOut">
              <a:rPr kumimoji="1" lang="ja-JP" altLang="en-US" smtClean="0"/>
              <a:t>2015/12/14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0662C63-936F-8A49-95AD-4F69F847D8DC}" type="slidenum">
              <a:rPr kumimoji="1" lang="ja-JP" altLang="en-US" smtClean="0"/>
              <a:t>‹#›</a:t>
            </a:fld>
            <a:endParaRPr kumimoji="1" lang="ja-JP" altLang="en-US"/>
          </a:p>
        </p:txBody>
      </p:sp>
    </p:spTree>
    <p:extLst>
      <p:ext uri="{BB962C8B-B14F-4D97-AF65-F5344CB8AC3E}">
        <p14:creationId xmlns:p14="http://schemas.microsoft.com/office/powerpoint/2010/main" val="372776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F36761E-EDBD-D649-93D7-022D461BD3ED}" type="datetimeFigureOut">
              <a:rPr kumimoji="1" lang="ja-JP" altLang="en-US" smtClean="0"/>
              <a:t>2015/12/14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0662C63-936F-8A49-95AD-4F69F847D8DC}" type="slidenum">
              <a:rPr kumimoji="1" lang="ja-JP" altLang="en-US" smtClean="0"/>
              <a:t>‹#›</a:t>
            </a:fld>
            <a:endParaRPr kumimoji="1" lang="ja-JP" altLang="en-US"/>
          </a:p>
        </p:txBody>
      </p:sp>
    </p:spTree>
    <p:extLst>
      <p:ext uri="{BB962C8B-B14F-4D97-AF65-F5344CB8AC3E}">
        <p14:creationId xmlns:p14="http://schemas.microsoft.com/office/powerpoint/2010/main" val="3699896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F36761E-EDBD-D649-93D7-022D461BD3ED}" type="datetimeFigureOut">
              <a:rPr kumimoji="1" lang="ja-JP" altLang="en-US" smtClean="0"/>
              <a:t>2015/12/14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0662C63-936F-8A49-95AD-4F69F847D8DC}" type="slidenum">
              <a:rPr kumimoji="1" lang="ja-JP" altLang="en-US" smtClean="0"/>
              <a:t>‹#›</a:t>
            </a:fld>
            <a:endParaRPr kumimoji="1" lang="ja-JP" altLang="en-US"/>
          </a:p>
        </p:txBody>
      </p:sp>
    </p:spTree>
    <p:extLst>
      <p:ext uri="{BB962C8B-B14F-4D97-AF65-F5344CB8AC3E}">
        <p14:creationId xmlns:p14="http://schemas.microsoft.com/office/powerpoint/2010/main" val="6039163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F36761E-EDBD-D649-93D7-022D461BD3ED}" type="datetimeFigureOut">
              <a:rPr kumimoji="1" lang="ja-JP" altLang="en-US" smtClean="0"/>
              <a:t>2015/12/14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0662C63-936F-8A49-95AD-4F69F847D8DC}" type="slidenum">
              <a:rPr kumimoji="1" lang="ja-JP" altLang="en-US" smtClean="0"/>
              <a:t>‹#›</a:t>
            </a:fld>
            <a:endParaRPr kumimoji="1" lang="ja-JP" altLang="en-US"/>
          </a:p>
        </p:txBody>
      </p:sp>
    </p:spTree>
    <p:extLst>
      <p:ext uri="{BB962C8B-B14F-4D97-AF65-F5344CB8AC3E}">
        <p14:creationId xmlns:p14="http://schemas.microsoft.com/office/powerpoint/2010/main" val="9684517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F36761E-EDBD-D649-93D7-022D461BD3ED}" type="datetimeFigureOut">
              <a:rPr kumimoji="1" lang="ja-JP" altLang="en-US" smtClean="0"/>
              <a:t>2015/12/14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0662C63-936F-8A49-95AD-4F69F847D8DC}" type="slidenum">
              <a:rPr kumimoji="1" lang="ja-JP" altLang="en-US" smtClean="0"/>
              <a:t>‹#›</a:t>
            </a:fld>
            <a:endParaRPr kumimoji="1" lang="ja-JP" altLang="en-US"/>
          </a:p>
        </p:txBody>
      </p:sp>
    </p:spTree>
    <p:extLst>
      <p:ext uri="{BB962C8B-B14F-4D97-AF65-F5344CB8AC3E}">
        <p14:creationId xmlns:p14="http://schemas.microsoft.com/office/powerpoint/2010/main" val="36441161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F36761E-EDBD-D649-93D7-022D461BD3ED}" type="datetimeFigureOut">
              <a:rPr kumimoji="1" lang="ja-JP" altLang="en-US" smtClean="0"/>
              <a:t>2015/12/14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0662C63-936F-8A49-95AD-4F69F847D8DC}" type="slidenum">
              <a:rPr kumimoji="1" lang="ja-JP" altLang="en-US" smtClean="0"/>
              <a:t>‹#›</a:t>
            </a:fld>
            <a:endParaRPr kumimoji="1" lang="ja-JP" altLang="en-US"/>
          </a:p>
        </p:txBody>
      </p:sp>
    </p:spTree>
    <p:extLst>
      <p:ext uri="{BB962C8B-B14F-4D97-AF65-F5344CB8AC3E}">
        <p14:creationId xmlns:p14="http://schemas.microsoft.com/office/powerpoint/2010/main" val="32883438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36761E-EDBD-D649-93D7-022D461BD3ED}" type="datetimeFigureOut">
              <a:rPr kumimoji="1" lang="ja-JP" altLang="en-US" smtClean="0"/>
              <a:t>2015/12/14</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662C63-936F-8A49-95AD-4F69F847D8DC}" type="slidenum">
              <a:rPr kumimoji="1" lang="ja-JP" altLang="en-US" smtClean="0"/>
              <a:t>‹#›</a:t>
            </a:fld>
            <a:endParaRPr kumimoji="1" lang="ja-JP" altLang="en-US"/>
          </a:p>
        </p:txBody>
      </p:sp>
    </p:spTree>
    <p:extLst>
      <p:ext uri="{BB962C8B-B14F-4D97-AF65-F5344CB8AC3E}">
        <p14:creationId xmlns:p14="http://schemas.microsoft.com/office/powerpoint/2010/main" val="6327745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182.48.18.55/OpenRTM-aist/node/833"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182.48.18.55/OpenRTM-aist/node/833"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182.48.18.55/OpenRTM-aist/node/833" TargetMode="Externa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182.48.18.55/OpenRTM-aist/node/833" TargetMode="Externa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182.48.18.55/OpenRTM-aist/node/833"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en-US" altLang="ja-JP" dirty="0" smtClean="0"/>
              <a:t>RT</a:t>
            </a:r>
            <a:r>
              <a:rPr kumimoji="1" lang="ja-JP" altLang="en-US" dirty="0" smtClean="0"/>
              <a:t>ミドルウェアコンテスト</a:t>
            </a:r>
            <a:r>
              <a:rPr lang="en-US" altLang="ja-JP" dirty="0" smtClean="0"/>
              <a:t>2015</a:t>
            </a:r>
            <a:br>
              <a:rPr lang="en-US" altLang="ja-JP" dirty="0" smtClean="0"/>
            </a:br>
            <a:r>
              <a:rPr lang="ja-JP" altLang="en-US" dirty="0" smtClean="0"/>
              <a:t>表彰式</a:t>
            </a:r>
            <a:endParaRPr kumimoji="1" lang="ja-JP" altLang="en-US" dirty="0"/>
          </a:p>
        </p:txBody>
      </p:sp>
      <p:sp>
        <p:nvSpPr>
          <p:cNvPr id="3" name="サブタイトル 2"/>
          <p:cNvSpPr>
            <a:spLocks noGrp="1"/>
          </p:cNvSpPr>
          <p:nvPr>
            <p:ph type="subTitle" idx="1"/>
          </p:nvPr>
        </p:nvSpPr>
        <p:spPr/>
        <p:txBody>
          <a:bodyPr/>
          <a:lstStyle/>
          <a:p>
            <a:endParaRPr kumimoji="1" lang="ja-JP" altLang="en-US"/>
          </a:p>
        </p:txBody>
      </p:sp>
      <p:pic>
        <p:nvPicPr>
          <p:cNvPr id="4" name="Picture 6" descr="piping_rtm_logo.png">
            <a:hlinkClick r:id="rId2"/>
          </p:cNvPr>
          <p:cNvPicPr>
            <a:picLocks noChangeAspect="1" noChangeArrowheads="1"/>
          </p:cNvPicPr>
          <p:nvPr/>
        </p:nvPicPr>
        <p:blipFill rotWithShape="1">
          <a:blip r:embed="rId3" cstate="print"/>
          <a:srcRect l="10783" t="6274" r="10916" b="7807"/>
          <a:stretch/>
        </p:blipFill>
        <p:spPr bwMode="auto">
          <a:xfrm>
            <a:off x="6547930" y="94999"/>
            <a:ext cx="2450249" cy="1513667"/>
          </a:xfrm>
          <a:prstGeom prst="rect">
            <a:avLst/>
          </a:prstGeom>
          <a:noFill/>
          <a:ln w="9525">
            <a:noFill/>
            <a:miter lim="800000"/>
            <a:headEnd/>
            <a:tailEnd/>
          </a:ln>
        </p:spPr>
      </p:pic>
    </p:spTree>
    <p:extLst>
      <p:ext uri="{BB962C8B-B14F-4D97-AF65-F5344CB8AC3E}">
        <p14:creationId xmlns:p14="http://schemas.microsoft.com/office/powerpoint/2010/main" val="2186434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基幹業務</a:t>
            </a:r>
            <a:r>
              <a:rPr lang="en-US" altLang="ja-JP" dirty="0" smtClean="0"/>
              <a:t>RTM</a:t>
            </a:r>
            <a:r>
              <a:rPr lang="ja-JP" altLang="en-US" dirty="0" smtClean="0"/>
              <a:t>賞</a:t>
            </a:r>
            <a:endParaRPr kumimoji="1" lang="ja-JP" altLang="en-US" dirty="0"/>
          </a:p>
        </p:txBody>
      </p:sp>
      <p:sp>
        <p:nvSpPr>
          <p:cNvPr id="3" name="コンテンツ プレースホルダー 2"/>
          <p:cNvSpPr>
            <a:spLocks noGrp="1"/>
          </p:cNvSpPr>
          <p:nvPr>
            <p:ph idx="1"/>
          </p:nvPr>
        </p:nvSpPr>
        <p:spPr>
          <a:xfrm>
            <a:off x="457200" y="2142068"/>
            <a:ext cx="8229600" cy="2461682"/>
          </a:xfrm>
        </p:spPr>
        <p:txBody>
          <a:bodyPr>
            <a:normAutofit fontScale="92500" lnSpcReduction="20000"/>
          </a:bodyPr>
          <a:lstStyle/>
          <a:p>
            <a:pPr marL="0" indent="0">
              <a:buNone/>
            </a:pPr>
            <a:r>
              <a:rPr lang="ja-JP" altLang="en-US" dirty="0" smtClean="0"/>
              <a:t>基幹業務</a:t>
            </a:r>
            <a:r>
              <a:rPr lang="en-US" altLang="ja-JP" dirty="0" smtClean="0"/>
              <a:t>､</a:t>
            </a:r>
            <a:r>
              <a:rPr lang="ja-JP" altLang="en-US" dirty="0" smtClean="0"/>
              <a:t>特に製造業においては生産だけでなく</a:t>
            </a:r>
            <a:r>
              <a:rPr lang="en-US" altLang="ja-JP" dirty="0" smtClean="0"/>
              <a:t>､</a:t>
            </a:r>
            <a:r>
              <a:rPr lang="ja-JP" altLang="en-US" dirty="0" smtClean="0"/>
              <a:t>生産計画</a:t>
            </a:r>
            <a:r>
              <a:rPr lang="en-US" altLang="ja-JP" dirty="0" smtClean="0"/>
              <a:t>､</a:t>
            </a:r>
            <a:r>
              <a:rPr lang="ja-JP" altLang="en-US" dirty="0" smtClean="0"/>
              <a:t>生産実績管理</a:t>
            </a:r>
            <a:r>
              <a:rPr lang="en-US" altLang="ja-JP" dirty="0" smtClean="0"/>
              <a:t>､</a:t>
            </a:r>
            <a:r>
              <a:rPr lang="ja-JP" altLang="en-US" dirty="0" smtClean="0"/>
              <a:t>部品の在庫管理</a:t>
            </a:r>
            <a:r>
              <a:rPr lang="en-US" altLang="ja-JP" dirty="0" smtClean="0"/>
              <a:t>､</a:t>
            </a:r>
            <a:r>
              <a:rPr lang="ja-JP" altLang="en-US" dirty="0" smtClean="0"/>
              <a:t>部品発注・納入管理</a:t>
            </a:r>
            <a:r>
              <a:rPr lang="en-US" altLang="ja-JP" dirty="0" smtClean="0"/>
              <a:t>､</a:t>
            </a:r>
            <a:r>
              <a:rPr lang="ja-JP" altLang="en-US" dirty="0" smtClean="0"/>
              <a:t>など多岐にわたる管理システムやソフトが存在します。それらのシステムやソフトと柔軟に接続できるコンポーネントを期待し懸賞を出させていただきました。</a:t>
            </a:r>
            <a:endParaRPr lang="ja-JP" altLang="en-US" dirty="0"/>
          </a:p>
        </p:txBody>
      </p:sp>
      <p:sp>
        <p:nvSpPr>
          <p:cNvPr id="4" name="テキスト ボックス 3"/>
          <p:cNvSpPr txBox="1"/>
          <p:nvPr/>
        </p:nvSpPr>
        <p:spPr>
          <a:xfrm>
            <a:off x="442383" y="5141191"/>
            <a:ext cx="8445500" cy="1015663"/>
          </a:xfrm>
          <a:prstGeom prst="rect">
            <a:avLst/>
          </a:prstGeom>
          <a:solidFill>
            <a:srgbClr val="92D050"/>
          </a:solidFill>
        </p:spPr>
        <p:txBody>
          <a:bodyPr wrap="square" rtlCol="0">
            <a:spAutoFit/>
          </a:bodyPr>
          <a:lstStyle/>
          <a:p>
            <a:pPr algn="ctr"/>
            <a:r>
              <a:rPr lang="ja-JP" altLang="en-US" sz="6000" dirty="0" smtClean="0"/>
              <a:t>該当無し</a:t>
            </a:r>
            <a:endParaRPr lang="en-US" altLang="ja-JP" sz="6000" dirty="0" smtClean="0"/>
          </a:p>
        </p:txBody>
      </p:sp>
      <p:sp>
        <p:nvSpPr>
          <p:cNvPr id="5" name="コンテンツ プレースホルダー 2"/>
          <p:cNvSpPr txBox="1">
            <a:spLocks/>
          </p:cNvSpPr>
          <p:nvPr/>
        </p:nvSpPr>
        <p:spPr>
          <a:xfrm>
            <a:off x="550333" y="1447273"/>
            <a:ext cx="8229600" cy="694795"/>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a:buNone/>
            </a:pPr>
            <a:r>
              <a:rPr lang="ja-JP" altLang="en-US" dirty="0" smtClean="0"/>
              <a:t>協賛者：鈴川裕一（</a:t>
            </a:r>
            <a:r>
              <a:rPr lang="en-US" altLang="ja-JP" dirty="0" smtClean="0"/>
              <a:t>UD</a:t>
            </a:r>
            <a:r>
              <a:rPr lang="ja-JP" altLang="en-US" dirty="0" smtClean="0"/>
              <a:t>トラックス株式会社）</a:t>
            </a:r>
            <a:endParaRPr lang="ja-JP" altLang="en-US" dirty="0"/>
          </a:p>
        </p:txBody>
      </p:sp>
    </p:spTree>
    <p:extLst>
      <p:ext uri="{BB962C8B-B14F-4D97-AF65-F5344CB8AC3E}">
        <p14:creationId xmlns:p14="http://schemas.microsoft.com/office/powerpoint/2010/main" val="768647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優秀</a:t>
            </a:r>
            <a:r>
              <a:rPr lang="en-US" altLang="ja-JP" dirty="0" smtClean="0"/>
              <a:t>RT</a:t>
            </a:r>
            <a:r>
              <a:rPr lang="ja-JP" altLang="en-US" dirty="0" smtClean="0"/>
              <a:t>技術賞</a:t>
            </a:r>
            <a:endParaRPr kumimoji="1" lang="ja-JP" altLang="en-US" dirty="0"/>
          </a:p>
        </p:txBody>
      </p:sp>
      <p:sp>
        <p:nvSpPr>
          <p:cNvPr id="3" name="コンテンツ プレースホルダー 2"/>
          <p:cNvSpPr>
            <a:spLocks noGrp="1"/>
          </p:cNvSpPr>
          <p:nvPr>
            <p:ph idx="1"/>
          </p:nvPr>
        </p:nvSpPr>
        <p:spPr>
          <a:xfrm>
            <a:off x="457200" y="1878823"/>
            <a:ext cx="8229600" cy="2461682"/>
          </a:xfrm>
        </p:spPr>
        <p:txBody>
          <a:bodyPr>
            <a:normAutofit lnSpcReduction="10000"/>
          </a:bodyPr>
          <a:lstStyle/>
          <a:p>
            <a:pPr marL="0" indent="0">
              <a:buNone/>
            </a:pPr>
            <a:r>
              <a:rPr lang="en-US" altLang="ja-JP" dirty="0" smtClean="0"/>
              <a:t>RTC</a:t>
            </a:r>
            <a:r>
              <a:rPr lang="ja-JP" altLang="en-US" dirty="0" smtClean="0"/>
              <a:t>を利用したシステム、または</a:t>
            </a:r>
            <a:r>
              <a:rPr lang="en-US" altLang="ja-JP" dirty="0" smtClean="0"/>
              <a:t>RTM</a:t>
            </a:r>
            <a:r>
              <a:rPr lang="ja-JP" altLang="en-US" dirty="0" smtClean="0"/>
              <a:t>のツールに対して、優れた技術を表彰する。優れた技術かどうかは、いかに優れたドキュメントを作成したかどうか、その内容を再履行できるかを判断基準にさせていただきたい。</a:t>
            </a:r>
            <a:endParaRPr lang="en-US" altLang="ja-JP" dirty="0" smtClean="0"/>
          </a:p>
        </p:txBody>
      </p:sp>
      <p:sp>
        <p:nvSpPr>
          <p:cNvPr id="5" name="コンテンツ プレースホルダー 2"/>
          <p:cNvSpPr txBox="1">
            <a:spLocks/>
          </p:cNvSpPr>
          <p:nvPr/>
        </p:nvSpPr>
        <p:spPr>
          <a:xfrm>
            <a:off x="550333" y="1184028"/>
            <a:ext cx="8229600" cy="694795"/>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a:buNone/>
            </a:pPr>
            <a:r>
              <a:rPr lang="ja-JP" altLang="en-US" dirty="0" smtClean="0"/>
              <a:t>協賛者：原功（産業技術総合研究所）</a:t>
            </a:r>
            <a:endParaRPr lang="ja-JP" altLang="en-US" dirty="0"/>
          </a:p>
        </p:txBody>
      </p:sp>
      <p:sp>
        <p:nvSpPr>
          <p:cNvPr id="6" name="テキスト ボックス 5"/>
          <p:cNvSpPr txBox="1"/>
          <p:nvPr/>
        </p:nvSpPr>
        <p:spPr>
          <a:xfrm>
            <a:off x="349250" y="4175901"/>
            <a:ext cx="8445500" cy="2554545"/>
          </a:xfrm>
          <a:prstGeom prst="rect">
            <a:avLst/>
          </a:prstGeom>
          <a:solidFill>
            <a:srgbClr val="92D050"/>
          </a:solidFill>
        </p:spPr>
        <p:txBody>
          <a:bodyPr wrap="square" rtlCol="0">
            <a:spAutoFit/>
          </a:bodyPr>
          <a:lstStyle/>
          <a:p>
            <a:r>
              <a:rPr lang="en-US" altLang="ja-JP" sz="3200" dirty="0" err="1"/>
              <a:t>MediA</a:t>
            </a:r>
            <a:r>
              <a:rPr lang="en-US" altLang="ja-JP" sz="3200" dirty="0"/>
              <a:t>-RT</a:t>
            </a:r>
            <a:r>
              <a:rPr lang="ja-JP" altLang="en-US" sz="3200" dirty="0"/>
              <a:t>コミュニティ活動を通したメディアアート制作</a:t>
            </a:r>
          </a:p>
          <a:p>
            <a:r>
              <a:rPr lang="ja-JP" altLang="en-US" sz="3200" dirty="0"/>
              <a:t>芝浦工業大学</a:t>
            </a:r>
          </a:p>
          <a:p>
            <a:r>
              <a:rPr lang="ja-JP" altLang="en-US" sz="3200" dirty="0"/>
              <a:t>土屋 彩茜 </a:t>
            </a:r>
            <a:r>
              <a:rPr lang="ja-JP" altLang="en-US" sz="3200" dirty="0" smtClean="0"/>
              <a:t>殿</a:t>
            </a:r>
            <a:r>
              <a:rPr lang="en-US" altLang="ja-JP" sz="3200" dirty="0" smtClean="0"/>
              <a:t>,</a:t>
            </a:r>
            <a:r>
              <a:rPr lang="ja-JP" altLang="en-US" sz="3200" dirty="0" smtClean="0"/>
              <a:t> 小山 </a:t>
            </a:r>
            <a:r>
              <a:rPr lang="ja-JP" altLang="en-US" sz="3200" dirty="0"/>
              <a:t>拓馬 </a:t>
            </a:r>
            <a:r>
              <a:rPr lang="ja-JP" altLang="en-US" sz="3200" dirty="0" smtClean="0"/>
              <a:t>殿</a:t>
            </a:r>
            <a:r>
              <a:rPr lang="en-US" altLang="ja-JP" sz="3200" dirty="0" smtClean="0"/>
              <a:t>, </a:t>
            </a:r>
            <a:r>
              <a:rPr lang="ja-JP" altLang="en-US" sz="3200" dirty="0" smtClean="0"/>
              <a:t>中沢 </a:t>
            </a:r>
            <a:r>
              <a:rPr lang="ja-JP" altLang="en-US" sz="3200" dirty="0"/>
              <a:t>真太郎 殿</a:t>
            </a:r>
          </a:p>
          <a:p>
            <a:r>
              <a:rPr lang="ja-JP" altLang="en-US" sz="3200" dirty="0"/>
              <a:t>中田 航平 </a:t>
            </a:r>
            <a:r>
              <a:rPr lang="ja-JP" altLang="en-US" sz="3200" dirty="0" smtClean="0"/>
              <a:t>殿</a:t>
            </a:r>
            <a:r>
              <a:rPr lang="en-US" altLang="ja-JP" sz="3200" dirty="0" smtClean="0"/>
              <a:t>,</a:t>
            </a:r>
            <a:r>
              <a:rPr lang="ja-JP" altLang="en-US" sz="3200" dirty="0" smtClean="0"/>
              <a:t> 佐々木 </a:t>
            </a:r>
            <a:r>
              <a:rPr lang="ja-JP" altLang="en-US" sz="3200" dirty="0"/>
              <a:t>毅 </a:t>
            </a:r>
            <a:r>
              <a:rPr lang="ja-JP" altLang="en-US" sz="3200" dirty="0" smtClean="0"/>
              <a:t>殿</a:t>
            </a:r>
            <a:endParaRPr lang="ja-JP" altLang="en-US" sz="3200" dirty="0"/>
          </a:p>
        </p:txBody>
      </p:sp>
    </p:spTree>
    <p:extLst>
      <p:ext uri="{BB962C8B-B14F-4D97-AF65-F5344CB8AC3E}">
        <p14:creationId xmlns:p14="http://schemas.microsoft.com/office/powerpoint/2010/main" val="3782914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サマーキャンプ賞</a:t>
            </a:r>
            <a:endParaRPr kumimoji="1" lang="ja-JP" altLang="en-US" dirty="0"/>
          </a:p>
        </p:txBody>
      </p:sp>
      <p:sp>
        <p:nvSpPr>
          <p:cNvPr id="3" name="コンテンツ プレースホルダー 2"/>
          <p:cNvSpPr>
            <a:spLocks noGrp="1"/>
          </p:cNvSpPr>
          <p:nvPr>
            <p:ph idx="1"/>
          </p:nvPr>
        </p:nvSpPr>
        <p:spPr>
          <a:xfrm>
            <a:off x="457200" y="2142068"/>
            <a:ext cx="8229600" cy="2461682"/>
          </a:xfrm>
        </p:spPr>
        <p:txBody>
          <a:bodyPr>
            <a:normAutofit/>
          </a:bodyPr>
          <a:lstStyle/>
          <a:p>
            <a:pPr marL="0" indent="0">
              <a:buNone/>
            </a:pPr>
            <a:r>
              <a:rPr lang="en-US" altLang="ja-JP" dirty="0" smtClean="0"/>
              <a:t>RT</a:t>
            </a:r>
            <a:r>
              <a:rPr lang="ja-JP" altLang="en-US" dirty="0" smtClean="0"/>
              <a:t>ミドルウェアサマーキャンプの卒業生による作品の中で</a:t>
            </a:r>
            <a:r>
              <a:rPr lang="en-US" altLang="ja-JP" dirty="0" smtClean="0"/>
              <a:t>､</a:t>
            </a:r>
            <a:r>
              <a:rPr lang="ja-JP" altLang="en-US" dirty="0" smtClean="0"/>
              <a:t>優秀な作品を対象とする。</a:t>
            </a:r>
            <a:endParaRPr lang="en-US" altLang="ja-JP" dirty="0" smtClean="0"/>
          </a:p>
          <a:p>
            <a:pPr marL="0" indent="0">
              <a:buNone/>
            </a:pPr>
            <a:r>
              <a:rPr lang="en-US" altLang="ja-JP" dirty="0" smtClean="0"/>
              <a:t>【</a:t>
            </a:r>
            <a:r>
              <a:rPr lang="ja-JP" altLang="en-US" dirty="0" smtClean="0"/>
              <a:t>今回限定．副賞</a:t>
            </a:r>
            <a:r>
              <a:rPr lang="en-US" altLang="ja-JP" dirty="0" smtClean="0"/>
              <a:t>2</a:t>
            </a:r>
            <a:r>
              <a:rPr lang="ja-JP" altLang="en-US" dirty="0" smtClean="0"/>
              <a:t>万円</a:t>
            </a:r>
            <a:r>
              <a:rPr lang="en-US" altLang="ja-JP" dirty="0" smtClean="0"/>
              <a:t>】</a:t>
            </a:r>
            <a:endParaRPr lang="ja-JP" altLang="en-US" dirty="0"/>
          </a:p>
        </p:txBody>
      </p:sp>
      <p:sp>
        <p:nvSpPr>
          <p:cNvPr id="4" name="テキスト ボックス 3"/>
          <p:cNvSpPr txBox="1"/>
          <p:nvPr/>
        </p:nvSpPr>
        <p:spPr>
          <a:xfrm>
            <a:off x="349250" y="4394288"/>
            <a:ext cx="8445500" cy="2062103"/>
          </a:xfrm>
          <a:prstGeom prst="rect">
            <a:avLst/>
          </a:prstGeom>
          <a:solidFill>
            <a:srgbClr val="92D050"/>
          </a:solidFill>
        </p:spPr>
        <p:txBody>
          <a:bodyPr wrap="square" rtlCol="0">
            <a:spAutoFit/>
          </a:bodyPr>
          <a:lstStyle/>
          <a:p>
            <a:r>
              <a:rPr lang="ja-JP" altLang="en-US" sz="3200" dirty="0"/>
              <a:t>遠隔操縦でボールを追いかけるロボットの</a:t>
            </a:r>
            <a:r>
              <a:rPr lang="ja-JP" altLang="en-US" sz="3200" dirty="0" smtClean="0"/>
              <a:t>開発</a:t>
            </a:r>
            <a:endParaRPr lang="en-US" altLang="ja-JP" sz="3200" dirty="0" smtClean="0"/>
          </a:p>
          <a:p>
            <a:endParaRPr lang="ja-JP" altLang="en-US" sz="3200" dirty="0"/>
          </a:p>
          <a:p>
            <a:r>
              <a:rPr lang="ja-JP" altLang="en-US" sz="3200" dirty="0"/>
              <a:t>産業技術短期大学</a:t>
            </a:r>
          </a:p>
          <a:p>
            <a:r>
              <a:rPr lang="ja-JP" altLang="en-US" sz="3200" dirty="0"/>
              <a:t>伊藤 誠人 </a:t>
            </a:r>
            <a:r>
              <a:rPr lang="ja-JP" altLang="en-US" sz="3200" dirty="0" smtClean="0"/>
              <a:t>殿、二</a:t>
            </a:r>
            <a:r>
              <a:rPr lang="ja-JP" altLang="en-US" sz="3200" dirty="0"/>
              <a:t>井見 博文 </a:t>
            </a:r>
            <a:r>
              <a:rPr lang="ja-JP" altLang="en-US" sz="3200" dirty="0" smtClean="0"/>
              <a:t>殿</a:t>
            </a:r>
            <a:endParaRPr lang="ja-JP" altLang="en-US" sz="3200" dirty="0"/>
          </a:p>
        </p:txBody>
      </p:sp>
      <p:sp>
        <p:nvSpPr>
          <p:cNvPr id="5" name="コンテンツ プレースホルダー 2"/>
          <p:cNvSpPr txBox="1">
            <a:spLocks/>
          </p:cNvSpPr>
          <p:nvPr/>
        </p:nvSpPr>
        <p:spPr>
          <a:xfrm>
            <a:off x="550333" y="1447273"/>
            <a:ext cx="8445500" cy="694795"/>
          </a:xfrm>
          <a:prstGeom prst="rect">
            <a:avLst/>
          </a:prstGeom>
        </p:spPr>
        <p:txBody>
          <a:bodyPr vert="horz" lIns="91440" tIns="45720" rIns="91440" bIns="45720" rtlCol="0">
            <a:normAutofit fontScale="92500"/>
          </a:bodyPr>
          <a:lst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a:buNone/>
            </a:pPr>
            <a:r>
              <a:rPr lang="ja-JP" altLang="en-US" dirty="0" smtClean="0"/>
              <a:t>協賛者：大原賢一（名城大学），岡田慧（東京大学）</a:t>
            </a:r>
            <a:endParaRPr lang="ja-JP" altLang="en-US" dirty="0"/>
          </a:p>
        </p:txBody>
      </p:sp>
    </p:spTree>
    <p:extLst>
      <p:ext uri="{BB962C8B-B14F-4D97-AF65-F5344CB8AC3E}">
        <p14:creationId xmlns:p14="http://schemas.microsoft.com/office/powerpoint/2010/main" val="3617195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ベストサポート賞</a:t>
            </a:r>
            <a:endParaRPr kumimoji="1" lang="ja-JP" altLang="en-US" dirty="0"/>
          </a:p>
        </p:txBody>
      </p:sp>
      <p:sp>
        <p:nvSpPr>
          <p:cNvPr id="3" name="コンテンツ プレースホルダー 2"/>
          <p:cNvSpPr>
            <a:spLocks noGrp="1"/>
          </p:cNvSpPr>
          <p:nvPr>
            <p:ph idx="1"/>
          </p:nvPr>
        </p:nvSpPr>
        <p:spPr>
          <a:xfrm>
            <a:off x="457200" y="1963652"/>
            <a:ext cx="8229600" cy="2461682"/>
          </a:xfrm>
        </p:spPr>
        <p:txBody>
          <a:bodyPr>
            <a:normAutofit fontScale="85000" lnSpcReduction="10000"/>
          </a:bodyPr>
          <a:lstStyle/>
          <a:p>
            <a:pPr marL="0" indent="0">
              <a:buNone/>
            </a:pPr>
            <a:r>
              <a:rPr lang="en-US" altLang="ja-JP" dirty="0" smtClean="0"/>
              <a:t>RT</a:t>
            </a:r>
            <a:r>
              <a:rPr lang="ja-JP" altLang="en-US" dirty="0" smtClean="0"/>
              <a:t>ミドルウエアが目指す、技術の共有と再利用のためには、使ってもらうためのホームページ作りと、 皆に利用していただいて完成度や使い勝手を高めるというプロセスが欠かせません。もっとも活発にユーザからの質問・コメント・要望を集め、それに対して積極的にサポートした作品に対して贈呈いたします。</a:t>
            </a:r>
          </a:p>
        </p:txBody>
      </p:sp>
      <p:sp>
        <p:nvSpPr>
          <p:cNvPr id="4" name="テキスト ボックス 3"/>
          <p:cNvSpPr txBox="1"/>
          <p:nvPr/>
        </p:nvSpPr>
        <p:spPr>
          <a:xfrm>
            <a:off x="349250" y="4401461"/>
            <a:ext cx="8445500" cy="2308324"/>
          </a:xfrm>
          <a:prstGeom prst="rect">
            <a:avLst/>
          </a:prstGeom>
          <a:solidFill>
            <a:srgbClr val="92D050"/>
          </a:solidFill>
        </p:spPr>
        <p:txBody>
          <a:bodyPr wrap="square" rtlCol="0">
            <a:spAutoFit/>
          </a:bodyPr>
          <a:lstStyle/>
          <a:p>
            <a:r>
              <a:rPr lang="ja-JP" altLang="en-US" sz="3600" dirty="0"/>
              <a:t>オーディオ・アニマトロニクスのための</a:t>
            </a:r>
            <a:r>
              <a:rPr lang="en-US" altLang="ja-JP" sz="3600" dirty="0"/>
              <a:t>RTC</a:t>
            </a:r>
          </a:p>
          <a:p>
            <a:endParaRPr lang="en-US" altLang="ja-JP" sz="3600" dirty="0"/>
          </a:p>
          <a:p>
            <a:r>
              <a:rPr lang="en-US" altLang="ja-JP" sz="3600" dirty="0"/>
              <a:t>CURIOSITY</a:t>
            </a:r>
          </a:p>
          <a:p>
            <a:r>
              <a:rPr lang="ja-JP" altLang="en-US" sz="3600" dirty="0"/>
              <a:t>堀川 隆弘</a:t>
            </a:r>
            <a:r>
              <a:rPr lang="ja-JP" altLang="en-US" sz="3600" dirty="0" smtClean="0"/>
              <a:t>殿</a:t>
            </a:r>
            <a:endParaRPr lang="ja-JP" altLang="en-US" sz="3600" dirty="0"/>
          </a:p>
        </p:txBody>
      </p:sp>
      <p:sp>
        <p:nvSpPr>
          <p:cNvPr id="5" name="コンテンツ プレースホルダー 2"/>
          <p:cNvSpPr txBox="1">
            <a:spLocks/>
          </p:cNvSpPr>
          <p:nvPr/>
        </p:nvSpPr>
        <p:spPr>
          <a:xfrm>
            <a:off x="550333" y="1268857"/>
            <a:ext cx="8445500" cy="694795"/>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a:buNone/>
            </a:pPr>
            <a:r>
              <a:rPr lang="ja-JP" altLang="en-US" dirty="0" smtClean="0"/>
              <a:t>協賛者：神徳徹雄（産業技術総合研究所）</a:t>
            </a:r>
            <a:endParaRPr lang="ja-JP" altLang="en-US" dirty="0"/>
          </a:p>
        </p:txBody>
      </p:sp>
    </p:spTree>
    <p:extLst>
      <p:ext uri="{BB962C8B-B14F-4D97-AF65-F5344CB8AC3E}">
        <p14:creationId xmlns:p14="http://schemas.microsoft.com/office/powerpoint/2010/main" val="1165316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kumimoji="1" lang="ja-JP" altLang="en-US" sz="6600" dirty="0" smtClean="0"/>
              <a:t>団体協賛</a:t>
            </a:r>
            <a:endParaRPr kumimoji="1" lang="ja-JP" altLang="en-US" sz="6600" dirty="0"/>
          </a:p>
        </p:txBody>
      </p:sp>
      <p:sp>
        <p:nvSpPr>
          <p:cNvPr id="3" name="サブタイトル 2"/>
          <p:cNvSpPr>
            <a:spLocks noGrp="1"/>
          </p:cNvSpPr>
          <p:nvPr>
            <p:ph type="subTitle" idx="1"/>
          </p:nvPr>
        </p:nvSpPr>
        <p:spPr/>
        <p:txBody>
          <a:bodyPr/>
          <a:lstStyle/>
          <a:p>
            <a:endParaRPr kumimoji="1" lang="ja-JP" altLang="en-US"/>
          </a:p>
        </p:txBody>
      </p:sp>
      <p:pic>
        <p:nvPicPr>
          <p:cNvPr id="4" name="Picture 6" descr="piping_rtm_logo.png">
            <a:hlinkClick r:id="rId2"/>
          </p:cNvPr>
          <p:cNvPicPr>
            <a:picLocks noChangeAspect="1" noChangeArrowheads="1"/>
          </p:cNvPicPr>
          <p:nvPr/>
        </p:nvPicPr>
        <p:blipFill rotWithShape="1">
          <a:blip r:embed="rId3" cstate="print"/>
          <a:srcRect l="10783" t="6274" r="10916" b="7807"/>
          <a:stretch/>
        </p:blipFill>
        <p:spPr bwMode="auto">
          <a:xfrm>
            <a:off x="6547930" y="94999"/>
            <a:ext cx="2450249" cy="1513667"/>
          </a:xfrm>
          <a:prstGeom prst="rect">
            <a:avLst/>
          </a:prstGeom>
          <a:noFill/>
          <a:ln w="9525">
            <a:noFill/>
            <a:miter lim="800000"/>
            <a:headEnd/>
            <a:tailEnd/>
          </a:ln>
        </p:spPr>
      </p:pic>
    </p:spTree>
    <p:extLst>
      <p:ext uri="{BB962C8B-B14F-4D97-AF65-F5344CB8AC3E}">
        <p14:creationId xmlns:p14="http://schemas.microsoft.com/office/powerpoint/2010/main" val="33804465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チェンジビジョン賞</a:t>
            </a:r>
            <a:endParaRPr kumimoji="1" lang="ja-JP" altLang="en-US" dirty="0"/>
          </a:p>
        </p:txBody>
      </p:sp>
      <p:sp>
        <p:nvSpPr>
          <p:cNvPr id="3" name="コンテンツ プレースホルダー 2"/>
          <p:cNvSpPr>
            <a:spLocks noGrp="1"/>
          </p:cNvSpPr>
          <p:nvPr>
            <p:ph idx="1"/>
          </p:nvPr>
        </p:nvSpPr>
        <p:spPr>
          <a:xfrm>
            <a:off x="457200" y="2142068"/>
            <a:ext cx="8229600" cy="2461682"/>
          </a:xfrm>
        </p:spPr>
        <p:txBody>
          <a:bodyPr>
            <a:normAutofit/>
          </a:bodyPr>
          <a:lstStyle/>
          <a:p>
            <a:pPr marL="0" indent="0">
              <a:buNone/>
            </a:pPr>
            <a:r>
              <a:rPr lang="ja-JP" altLang="en-US" dirty="0" smtClean="0"/>
              <a:t>ＲＴミドルウェアの普及を促し、今後の研究開発やビジネスへの貢献を連想させるような作品に対して表彰いたします。モデリング技法は問いませんが、モデリングの活用を期待します。</a:t>
            </a:r>
          </a:p>
        </p:txBody>
      </p:sp>
      <p:sp>
        <p:nvSpPr>
          <p:cNvPr id="4" name="テキスト ボックス 3"/>
          <p:cNvSpPr txBox="1"/>
          <p:nvPr/>
        </p:nvSpPr>
        <p:spPr>
          <a:xfrm>
            <a:off x="387044" y="4417790"/>
            <a:ext cx="8445500" cy="2062103"/>
          </a:xfrm>
          <a:prstGeom prst="rect">
            <a:avLst/>
          </a:prstGeom>
          <a:solidFill>
            <a:srgbClr val="92D050"/>
          </a:solidFill>
        </p:spPr>
        <p:txBody>
          <a:bodyPr wrap="square" rtlCol="0">
            <a:spAutoFit/>
          </a:bodyPr>
          <a:lstStyle/>
          <a:p>
            <a:r>
              <a:rPr lang="ja-JP" altLang="en-US" sz="3200" dirty="0"/>
              <a:t>家電の電源状態を検出して</a:t>
            </a:r>
            <a:r>
              <a:rPr lang="en-US" altLang="ja-JP" sz="3200" dirty="0"/>
              <a:t>ON/OFF</a:t>
            </a:r>
            <a:r>
              <a:rPr lang="ja-JP" altLang="en-US" sz="3200" dirty="0" smtClean="0"/>
              <a:t>を制御</a:t>
            </a:r>
            <a:r>
              <a:rPr lang="ja-JP" altLang="en-US" sz="3200" dirty="0"/>
              <a:t>する赤外線</a:t>
            </a:r>
            <a:r>
              <a:rPr lang="ja-JP" altLang="en-US" sz="3200" dirty="0" smtClean="0"/>
              <a:t>リモコン</a:t>
            </a:r>
            <a:endParaRPr lang="ja-JP" altLang="en-US" sz="3200" dirty="0"/>
          </a:p>
          <a:p>
            <a:r>
              <a:rPr lang="ja-JP" altLang="en-US" sz="3200" dirty="0"/>
              <a:t>名城大学</a:t>
            </a:r>
          </a:p>
          <a:p>
            <a:r>
              <a:rPr lang="ja-JP" altLang="en-US" sz="3200" dirty="0"/>
              <a:t>倉部 紘一 </a:t>
            </a:r>
            <a:r>
              <a:rPr lang="ja-JP" altLang="en-US" sz="3200" dirty="0" smtClean="0"/>
              <a:t>殿</a:t>
            </a:r>
            <a:r>
              <a:rPr lang="en-US" altLang="ja-JP" sz="3200" dirty="0" smtClean="0"/>
              <a:t>,</a:t>
            </a:r>
            <a:r>
              <a:rPr lang="ja-JP" altLang="en-US" sz="3200" dirty="0" smtClean="0"/>
              <a:t> 辰野 </a:t>
            </a:r>
            <a:r>
              <a:rPr lang="ja-JP" altLang="en-US" sz="3200" dirty="0"/>
              <a:t>恭市 </a:t>
            </a:r>
            <a:r>
              <a:rPr lang="ja-JP" altLang="en-US" sz="3200" dirty="0" smtClean="0"/>
              <a:t>殿</a:t>
            </a:r>
            <a:endParaRPr lang="en-US" altLang="ja-JP" sz="3200" dirty="0" smtClean="0"/>
          </a:p>
        </p:txBody>
      </p:sp>
      <p:sp>
        <p:nvSpPr>
          <p:cNvPr id="5" name="コンテンツ プレースホルダー 2"/>
          <p:cNvSpPr txBox="1">
            <a:spLocks/>
          </p:cNvSpPr>
          <p:nvPr/>
        </p:nvSpPr>
        <p:spPr>
          <a:xfrm>
            <a:off x="550333" y="1447273"/>
            <a:ext cx="8445500" cy="694795"/>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a:buNone/>
            </a:pPr>
            <a:r>
              <a:rPr lang="ja-JP" altLang="en-US" dirty="0" smtClean="0"/>
              <a:t>協賛者：株式会社チェンジビジョン</a:t>
            </a:r>
            <a:endParaRPr lang="ja-JP" altLang="en-US" dirty="0"/>
          </a:p>
        </p:txBody>
      </p:sp>
    </p:spTree>
    <p:extLst>
      <p:ext uri="{BB962C8B-B14F-4D97-AF65-F5344CB8AC3E}">
        <p14:creationId xmlns:p14="http://schemas.microsoft.com/office/powerpoint/2010/main" val="2364298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グローバルアシスト賞</a:t>
            </a:r>
            <a:endParaRPr kumimoji="1" lang="ja-JP" altLang="en-US" dirty="0"/>
          </a:p>
        </p:txBody>
      </p:sp>
      <p:sp>
        <p:nvSpPr>
          <p:cNvPr id="3" name="コンテンツ プレースホルダー 2"/>
          <p:cNvSpPr>
            <a:spLocks noGrp="1"/>
          </p:cNvSpPr>
          <p:nvPr>
            <p:ph idx="1"/>
          </p:nvPr>
        </p:nvSpPr>
        <p:spPr>
          <a:xfrm>
            <a:off x="457200" y="2142068"/>
            <a:ext cx="8229600" cy="2461682"/>
          </a:xfrm>
        </p:spPr>
        <p:txBody>
          <a:bodyPr>
            <a:normAutofit fontScale="92500"/>
          </a:bodyPr>
          <a:lstStyle/>
          <a:p>
            <a:pPr marL="0" indent="0">
              <a:buNone/>
            </a:pPr>
            <a:r>
              <a:rPr lang="ja-JP" altLang="en-US" dirty="0" smtClean="0"/>
              <a:t>ＲＴミドルウェアを使用したＲＴシステムや各種ツールを対象に表彰させて頂きます。特にＲＴミドルウェアの利用分野を広げる可能性のある作品や、ＲＴミドルウェアを用いたシステムの実運用をサポートするツールを表彰させていただきます。</a:t>
            </a:r>
          </a:p>
        </p:txBody>
      </p:sp>
      <p:sp>
        <p:nvSpPr>
          <p:cNvPr id="4" name="テキスト ボックス 3"/>
          <p:cNvSpPr txBox="1"/>
          <p:nvPr/>
        </p:nvSpPr>
        <p:spPr>
          <a:xfrm>
            <a:off x="349250" y="4576182"/>
            <a:ext cx="8445500" cy="2062103"/>
          </a:xfrm>
          <a:prstGeom prst="rect">
            <a:avLst/>
          </a:prstGeom>
          <a:solidFill>
            <a:srgbClr val="92D050"/>
          </a:solidFill>
        </p:spPr>
        <p:txBody>
          <a:bodyPr wrap="square" rtlCol="0">
            <a:spAutoFit/>
          </a:bodyPr>
          <a:lstStyle/>
          <a:p>
            <a:r>
              <a:rPr lang="ja-JP" altLang="en-US" sz="3200" dirty="0"/>
              <a:t>自動運転研究用の市販乗用車への</a:t>
            </a:r>
            <a:r>
              <a:rPr lang="en-US" altLang="ja-JP" sz="3200" dirty="0"/>
              <a:t>RTM</a:t>
            </a:r>
            <a:r>
              <a:rPr lang="ja-JP" altLang="en-US" sz="3200" dirty="0"/>
              <a:t>の</a:t>
            </a:r>
            <a:r>
              <a:rPr lang="ja-JP" altLang="en-US" sz="3200" dirty="0" smtClean="0"/>
              <a:t>導入</a:t>
            </a:r>
            <a:endParaRPr lang="ja-JP" altLang="en-US" sz="3200" dirty="0"/>
          </a:p>
          <a:p>
            <a:r>
              <a:rPr lang="ja-JP" altLang="en-US" sz="3200" dirty="0"/>
              <a:t>東京理科大学</a:t>
            </a:r>
          </a:p>
          <a:p>
            <a:r>
              <a:rPr lang="ja-JP" altLang="en-US" sz="3200" dirty="0"/>
              <a:t>堀 佑大朗 殿，陳 祐樹 </a:t>
            </a:r>
            <a:r>
              <a:rPr lang="ja-JP" altLang="en-US" sz="3200" dirty="0" smtClean="0"/>
              <a:t>殿</a:t>
            </a:r>
            <a:r>
              <a:rPr lang="en-US" altLang="ja-JP" sz="3200" dirty="0" smtClean="0"/>
              <a:t>, </a:t>
            </a:r>
            <a:r>
              <a:rPr lang="ja-JP" altLang="en-US" sz="3200" dirty="0" smtClean="0"/>
              <a:t>羽根 </a:t>
            </a:r>
            <a:r>
              <a:rPr lang="ja-JP" altLang="en-US" sz="3200" dirty="0"/>
              <a:t>青玄 殿，小木津 武樹 </a:t>
            </a:r>
            <a:r>
              <a:rPr lang="ja-JP" altLang="en-US" sz="3200" dirty="0" smtClean="0"/>
              <a:t>殿</a:t>
            </a:r>
            <a:r>
              <a:rPr lang="en-US" altLang="ja-JP" sz="3200" dirty="0" smtClean="0"/>
              <a:t>, </a:t>
            </a:r>
            <a:r>
              <a:rPr lang="ja-JP" altLang="en-US" sz="3200" dirty="0" smtClean="0"/>
              <a:t>竹村 </a:t>
            </a:r>
            <a:r>
              <a:rPr lang="ja-JP" altLang="en-US" sz="3200" dirty="0"/>
              <a:t>裕 殿，溝口 博 </a:t>
            </a:r>
            <a:r>
              <a:rPr lang="ja-JP" altLang="en-US" sz="3200" dirty="0" smtClean="0"/>
              <a:t>殿</a:t>
            </a:r>
            <a:r>
              <a:rPr lang="ja-JP" altLang="en-US" sz="3200" dirty="0" smtClean="0"/>
              <a:t> </a:t>
            </a:r>
            <a:endParaRPr lang="en-US" altLang="ja-JP" sz="3200" dirty="0" smtClean="0"/>
          </a:p>
        </p:txBody>
      </p:sp>
      <p:sp>
        <p:nvSpPr>
          <p:cNvPr id="5" name="コンテンツ プレースホルダー 2"/>
          <p:cNvSpPr txBox="1">
            <a:spLocks/>
          </p:cNvSpPr>
          <p:nvPr/>
        </p:nvSpPr>
        <p:spPr>
          <a:xfrm>
            <a:off x="550333" y="1447273"/>
            <a:ext cx="8445500" cy="694795"/>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a:buNone/>
            </a:pPr>
            <a:r>
              <a:rPr lang="ja-JP" altLang="en-US" dirty="0" smtClean="0"/>
              <a:t>協賛者：株式会社グローバルアシスト</a:t>
            </a:r>
            <a:endParaRPr lang="ja-JP" altLang="en-US" dirty="0"/>
          </a:p>
        </p:txBody>
      </p:sp>
    </p:spTree>
    <p:extLst>
      <p:ext uri="{BB962C8B-B14F-4D97-AF65-F5344CB8AC3E}">
        <p14:creationId xmlns:p14="http://schemas.microsoft.com/office/powerpoint/2010/main" val="161446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システムズエンジニアリング賞</a:t>
            </a:r>
            <a:endParaRPr kumimoji="1" lang="ja-JP" altLang="en-US" dirty="0"/>
          </a:p>
        </p:txBody>
      </p:sp>
      <p:sp>
        <p:nvSpPr>
          <p:cNvPr id="3" name="コンテンツ プレースホルダー 2"/>
          <p:cNvSpPr>
            <a:spLocks noGrp="1"/>
          </p:cNvSpPr>
          <p:nvPr>
            <p:ph idx="1"/>
          </p:nvPr>
        </p:nvSpPr>
        <p:spPr>
          <a:xfrm>
            <a:off x="457200" y="1897685"/>
            <a:ext cx="8229600" cy="3139015"/>
          </a:xfrm>
        </p:spPr>
        <p:txBody>
          <a:bodyPr>
            <a:normAutofit fontScale="85000" lnSpcReduction="10000"/>
          </a:bodyPr>
          <a:lstStyle/>
          <a:p>
            <a:pPr marL="0" indent="0">
              <a:buNone/>
            </a:pPr>
            <a:r>
              <a:rPr lang="ja-JP" altLang="en-US" dirty="0" smtClean="0"/>
              <a:t>セック（</a:t>
            </a:r>
            <a:r>
              <a:rPr lang="en-US" altLang="ja-JP" dirty="0" smtClean="0"/>
              <a:t>Systems Engineering Consultants</a:t>
            </a:r>
            <a:r>
              <a:rPr lang="ja-JP" altLang="en-US" dirty="0" smtClean="0"/>
              <a:t>）は、リアルタイム技術専門のソフトウェア会社です。ロボット分野では、「ロボットにシステム工学を」というコンセプトで研究開発とビジネス化に取り組んでいます。本奨励賞では、単なる研究の枠にとどまらず、新しい市場の創出を予感させるイノベーティブな作品や、システム工学を追究した作品、あるいは当社のプロダクト</a:t>
            </a:r>
            <a:r>
              <a:rPr lang="en-US" altLang="ja-JP" dirty="0" smtClean="0"/>
              <a:t>(</a:t>
            </a:r>
            <a:r>
              <a:rPr lang="en-US" altLang="ja-JP" dirty="0" err="1" smtClean="0"/>
              <a:t>OpenRTM.NET</a:t>
            </a:r>
            <a:r>
              <a:rPr lang="ja-JP" altLang="en-US" dirty="0" smtClean="0"/>
              <a:t>、</a:t>
            </a:r>
            <a:r>
              <a:rPr lang="en-US" altLang="ja-JP" dirty="0" smtClean="0"/>
              <a:t>RTM on Android</a:t>
            </a:r>
            <a:r>
              <a:rPr lang="ja-JP" altLang="en-US" dirty="0" smtClean="0"/>
              <a:t>等</a:t>
            </a:r>
            <a:r>
              <a:rPr lang="en-US" altLang="ja-JP" dirty="0" smtClean="0"/>
              <a:t>)</a:t>
            </a:r>
            <a:r>
              <a:rPr lang="ja-JP" altLang="en-US" dirty="0" smtClean="0"/>
              <a:t>を有効に活用した作品に対して表彰します。</a:t>
            </a:r>
          </a:p>
        </p:txBody>
      </p:sp>
      <p:sp>
        <p:nvSpPr>
          <p:cNvPr id="4" name="テキスト ボックス 3"/>
          <p:cNvSpPr txBox="1"/>
          <p:nvPr/>
        </p:nvSpPr>
        <p:spPr>
          <a:xfrm>
            <a:off x="457200" y="5029844"/>
            <a:ext cx="8445500" cy="1815882"/>
          </a:xfrm>
          <a:prstGeom prst="rect">
            <a:avLst/>
          </a:prstGeom>
          <a:solidFill>
            <a:srgbClr val="92D050"/>
          </a:solidFill>
        </p:spPr>
        <p:txBody>
          <a:bodyPr wrap="square" rtlCol="0">
            <a:spAutoFit/>
          </a:bodyPr>
          <a:lstStyle/>
          <a:p>
            <a:r>
              <a:rPr lang="ja-JP" altLang="en-US" sz="2800" dirty="0"/>
              <a:t>フォースフィードバック型ステアリングホイール</a:t>
            </a:r>
          </a:p>
          <a:p>
            <a:r>
              <a:rPr lang="en-US" altLang="ja-JP" sz="2800" dirty="0"/>
              <a:t>RTC</a:t>
            </a:r>
            <a:r>
              <a:rPr lang="ja-JP" altLang="en-US" sz="2800" dirty="0"/>
              <a:t>化の研究</a:t>
            </a:r>
          </a:p>
          <a:p>
            <a:r>
              <a:rPr lang="ja-JP" altLang="en-US" sz="2800" dirty="0"/>
              <a:t>東京理科大学</a:t>
            </a:r>
          </a:p>
          <a:p>
            <a:r>
              <a:rPr lang="ja-JP" altLang="en-US" sz="2800" dirty="0"/>
              <a:t>陳 佑樹 </a:t>
            </a:r>
            <a:r>
              <a:rPr lang="ja-JP" altLang="en-US" sz="2800" dirty="0" smtClean="0"/>
              <a:t>殿</a:t>
            </a:r>
            <a:r>
              <a:rPr lang="en-US" altLang="ja-JP" sz="2800" dirty="0" smtClean="0"/>
              <a:t>, </a:t>
            </a:r>
            <a:r>
              <a:rPr lang="ja-JP" altLang="en-US" sz="2800" dirty="0" smtClean="0"/>
              <a:t>羽根 </a:t>
            </a:r>
            <a:r>
              <a:rPr lang="ja-JP" altLang="en-US" sz="2800" dirty="0"/>
              <a:t>青玄 </a:t>
            </a:r>
            <a:r>
              <a:rPr lang="ja-JP" altLang="en-US" sz="2800" dirty="0" smtClean="0"/>
              <a:t>殿</a:t>
            </a:r>
            <a:r>
              <a:rPr lang="en-US" altLang="ja-JP" sz="2800" dirty="0" smtClean="0"/>
              <a:t>, </a:t>
            </a:r>
            <a:r>
              <a:rPr lang="ja-JP" altLang="en-US" sz="2800" dirty="0" smtClean="0"/>
              <a:t>小木津 </a:t>
            </a:r>
            <a:r>
              <a:rPr lang="ja-JP" altLang="en-US" sz="2800" dirty="0"/>
              <a:t>武樹 </a:t>
            </a:r>
            <a:r>
              <a:rPr lang="ja-JP" altLang="en-US" sz="2800" dirty="0" smtClean="0"/>
              <a:t>殿</a:t>
            </a:r>
            <a:r>
              <a:rPr lang="en-US" altLang="ja-JP" sz="2800" dirty="0" smtClean="0"/>
              <a:t>,</a:t>
            </a:r>
            <a:r>
              <a:rPr lang="ja-JP" altLang="en-US" sz="2800" dirty="0" smtClean="0"/>
              <a:t> 溝口 </a:t>
            </a:r>
            <a:r>
              <a:rPr lang="ja-JP" altLang="en-US" sz="2800" dirty="0"/>
              <a:t>博 </a:t>
            </a:r>
            <a:r>
              <a:rPr lang="ja-JP" altLang="en-US" sz="2800" dirty="0" smtClean="0"/>
              <a:t>殿</a:t>
            </a:r>
            <a:endParaRPr lang="ja-JP" altLang="en-US" sz="2800" dirty="0"/>
          </a:p>
        </p:txBody>
      </p:sp>
      <p:sp>
        <p:nvSpPr>
          <p:cNvPr id="5" name="コンテンツ プレースホルダー 2"/>
          <p:cNvSpPr txBox="1">
            <a:spLocks/>
          </p:cNvSpPr>
          <p:nvPr/>
        </p:nvSpPr>
        <p:spPr>
          <a:xfrm>
            <a:off x="550333" y="1308723"/>
            <a:ext cx="8445500" cy="694795"/>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a:buNone/>
            </a:pPr>
            <a:r>
              <a:rPr lang="ja-JP" altLang="en-US" dirty="0" smtClean="0"/>
              <a:t>協賛者：株式会社セック</a:t>
            </a:r>
            <a:endParaRPr lang="ja-JP" altLang="en-US" dirty="0"/>
          </a:p>
        </p:txBody>
      </p:sp>
    </p:spTree>
    <p:extLst>
      <p:ext uri="{BB962C8B-B14F-4D97-AF65-F5344CB8AC3E}">
        <p14:creationId xmlns:p14="http://schemas.microsoft.com/office/powerpoint/2010/main" val="3071952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ja-JP" altLang="en-US" sz="3200" dirty="0" smtClean="0"/>
              <a:t>ロボットサービスイニシアチブ</a:t>
            </a:r>
            <a:r>
              <a:rPr lang="en-US" altLang="ja-JP" sz="3200" dirty="0" smtClean="0"/>
              <a:t>(</a:t>
            </a:r>
            <a:r>
              <a:rPr lang="en-US" altLang="ja-JP" sz="3200" dirty="0" err="1" smtClean="0"/>
              <a:t>RSi</a:t>
            </a:r>
            <a:r>
              <a:rPr lang="en-US" altLang="ja-JP" sz="3200" dirty="0" smtClean="0"/>
              <a:t>)</a:t>
            </a:r>
            <a:r>
              <a:rPr lang="ja-JP" altLang="en-US" sz="3200" dirty="0" smtClean="0"/>
              <a:t>賞</a:t>
            </a:r>
            <a:endParaRPr kumimoji="1" lang="ja-JP" altLang="en-US" sz="3200" dirty="0"/>
          </a:p>
        </p:txBody>
      </p:sp>
      <p:sp>
        <p:nvSpPr>
          <p:cNvPr id="3" name="コンテンツ プレースホルダー 2"/>
          <p:cNvSpPr>
            <a:spLocks noGrp="1"/>
          </p:cNvSpPr>
          <p:nvPr>
            <p:ph idx="1"/>
          </p:nvPr>
        </p:nvSpPr>
        <p:spPr>
          <a:xfrm>
            <a:off x="457200" y="1786850"/>
            <a:ext cx="8229600" cy="3139015"/>
          </a:xfrm>
        </p:spPr>
        <p:txBody>
          <a:bodyPr>
            <a:normAutofit/>
          </a:bodyPr>
          <a:lstStyle/>
          <a:p>
            <a:pPr marL="0" indent="0">
              <a:buNone/>
            </a:pPr>
            <a:r>
              <a:rPr lang="ja-JP" altLang="en-US" sz="2400" dirty="0" smtClean="0"/>
              <a:t>パーソナルロボットによる通信ネットワークを活用した魅力あるサービスであり、新しいロボット産業誕生に繋がることを期待できるロボットサービスを表彰いたします。ロボットサービスはＲＳＮＰライブラリを用いて開発し、ＲＴコンポーネントと組み合わせたサービスであること、相互運用性がありロボットならではのサービス提供モデルが提案されていることを評価のポイントとします。</a:t>
            </a:r>
          </a:p>
        </p:txBody>
      </p:sp>
      <p:sp>
        <p:nvSpPr>
          <p:cNvPr id="5" name="コンテンツ プレースホルダー 2"/>
          <p:cNvSpPr txBox="1">
            <a:spLocks/>
          </p:cNvSpPr>
          <p:nvPr/>
        </p:nvSpPr>
        <p:spPr>
          <a:xfrm>
            <a:off x="550333" y="1197888"/>
            <a:ext cx="8445500" cy="694795"/>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a:buNone/>
            </a:pPr>
            <a:r>
              <a:rPr lang="ja-JP" altLang="en-US" sz="2800" dirty="0" smtClean="0"/>
              <a:t>協賛者：ロボットサービスイニシアチブ</a:t>
            </a:r>
            <a:endParaRPr lang="ja-JP" altLang="en-US" sz="2800" dirty="0"/>
          </a:p>
        </p:txBody>
      </p:sp>
      <p:sp>
        <p:nvSpPr>
          <p:cNvPr id="6" name="テキスト ボックス 5"/>
          <p:cNvSpPr txBox="1"/>
          <p:nvPr/>
        </p:nvSpPr>
        <p:spPr>
          <a:xfrm>
            <a:off x="235527" y="4532093"/>
            <a:ext cx="8672946" cy="2062103"/>
          </a:xfrm>
          <a:prstGeom prst="rect">
            <a:avLst/>
          </a:prstGeom>
          <a:solidFill>
            <a:srgbClr val="92D050"/>
          </a:solidFill>
        </p:spPr>
        <p:txBody>
          <a:bodyPr wrap="square" rtlCol="0">
            <a:spAutoFit/>
          </a:bodyPr>
          <a:lstStyle/>
          <a:p>
            <a:r>
              <a:rPr lang="ja-JP" altLang="en-US" sz="3200" dirty="0"/>
              <a:t>多目的利用が可能な画像出力</a:t>
            </a:r>
            <a:r>
              <a:rPr lang="en-US" altLang="ja-JP" sz="3200" dirty="0"/>
              <a:t>RT</a:t>
            </a:r>
            <a:r>
              <a:rPr lang="ja-JP" altLang="en-US" sz="3200" dirty="0"/>
              <a:t>コンポーネント</a:t>
            </a:r>
          </a:p>
          <a:p>
            <a:r>
              <a:rPr lang="ja-JP" altLang="en-US" sz="3200" dirty="0"/>
              <a:t>芝浦工業大学</a:t>
            </a:r>
          </a:p>
          <a:p>
            <a:r>
              <a:rPr lang="ja-JP" altLang="en-US" sz="3200" dirty="0"/>
              <a:t>下山 未来 </a:t>
            </a:r>
            <a:r>
              <a:rPr lang="ja-JP" altLang="en-US" sz="3200" dirty="0" smtClean="0"/>
              <a:t>殿</a:t>
            </a:r>
            <a:r>
              <a:rPr lang="en-US" altLang="ja-JP" sz="3200" dirty="0" smtClean="0"/>
              <a:t>, </a:t>
            </a:r>
            <a:r>
              <a:rPr lang="ja-JP" altLang="en-US" sz="3200" dirty="0" smtClean="0"/>
              <a:t>藤本 </a:t>
            </a:r>
            <a:r>
              <a:rPr lang="ja-JP" altLang="en-US" sz="3200" dirty="0"/>
              <a:t>一真 </a:t>
            </a:r>
            <a:r>
              <a:rPr lang="ja-JP" altLang="en-US" sz="3200" dirty="0" smtClean="0"/>
              <a:t>殿</a:t>
            </a:r>
            <a:r>
              <a:rPr lang="en-US" altLang="ja-JP" sz="3200" dirty="0" smtClean="0"/>
              <a:t>, </a:t>
            </a:r>
            <a:r>
              <a:rPr lang="ja-JP" altLang="en-US" sz="3200" dirty="0" smtClean="0"/>
              <a:t>安田 </a:t>
            </a:r>
            <a:r>
              <a:rPr lang="ja-JP" altLang="en-US" sz="3200" dirty="0"/>
              <a:t>福啓 </a:t>
            </a:r>
            <a:r>
              <a:rPr lang="ja-JP" altLang="en-US" sz="3200" dirty="0" smtClean="0"/>
              <a:t>殿</a:t>
            </a:r>
            <a:r>
              <a:rPr lang="en-US" altLang="ja-JP" sz="3200" dirty="0" smtClean="0"/>
              <a:t>, </a:t>
            </a:r>
          </a:p>
          <a:p>
            <a:r>
              <a:rPr lang="ja-JP" altLang="en-US" sz="3200" dirty="0" smtClean="0"/>
              <a:t>松</a:t>
            </a:r>
            <a:r>
              <a:rPr lang="ja-JP" altLang="en-US" sz="3200" dirty="0"/>
              <a:t>日楽 信人 </a:t>
            </a:r>
            <a:r>
              <a:rPr lang="ja-JP" altLang="en-US" sz="3200" dirty="0" smtClean="0"/>
              <a:t>殿</a:t>
            </a:r>
            <a:endParaRPr lang="ja-JP" altLang="en-US" sz="3200" dirty="0"/>
          </a:p>
        </p:txBody>
      </p:sp>
    </p:spTree>
    <p:extLst>
      <p:ext uri="{BB962C8B-B14F-4D97-AF65-F5344CB8AC3E}">
        <p14:creationId xmlns:p14="http://schemas.microsoft.com/office/powerpoint/2010/main" val="4112062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ja-JP" altLang="en-US" sz="3600" dirty="0" smtClean="0"/>
              <a:t>組込みシステム技術協会賞</a:t>
            </a:r>
            <a:endParaRPr kumimoji="1" lang="ja-JP" altLang="en-US" sz="3600" dirty="0"/>
          </a:p>
        </p:txBody>
      </p:sp>
      <p:sp>
        <p:nvSpPr>
          <p:cNvPr id="3" name="コンテンツ プレースホルダー 2"/>
          <p:cNvSpPr>
            <a:spLocks noGrp="1"/>
          </p:cNvSpPr>
          <p:nvPr>
            <p:ph idx="1"/>
          </p:nvPr>
        </p:nvSpPr>
        <p:spPr>
          <a:xfrm>
            <a:off x="457200" y="1835512"/>
            <a:ext cx="8229600" cy="3139015"/>
          </a:xfrm>
        </p:spPr>
        <p:txBody>
          <a:bodyPr>
            <a:noAutofit/>
          </a:bodyPr>
          <a:lstStyle/>
          <a:p>
            <a:pPr marL="0" indent="0">
              <a:buNone/>
            </a:pPr>
            <a:r>
              <a:rPr lang="ja-JP" altLang="en-US" sz="1800" dirty="0" smtClean="0"/>
              <a:t>以下の技術，手法，提案等が盛り込まれた作品に対して表彰いたします。</a:t>
            </a:r>
          </a:p>
          <a:p>
            <a:pPr marL="0" indent="0">
              <a:buNone/>
            </a:pPr>
            <a:r>
              <a:rPr lang="en-US" altLang="ja-JP" sz="1800" dirty="0" smtClean="0"/>
              <a:t>-</a:t>
            </a:r>
            <a:r>
              <a:rPr lang="ja-JP" altLang="en-US" sz="1800" dirty="0" smtClean="0"/>
              <a:t>組込みシステム技術およびロボット技術の発展に大きな影響を与えるであろうと考えられる技術</a:t>
            </a:r>
          </a:p>
          <a:p>
            <a:pPr marL="0" indent="0">
              <a:buNone/>
            </a:pPr>
            <a:r>
              <a:rPr lang="en-US" altLang="ja-JP" sz="1800" dirty="0" smtClean="0"/>
              <a:t>-</a:t>
            </a:r>
            <a:r>
              <a:rPr lang="ja-JP" altLang="en-US" sz="1800" dirty="0" smtClean="0"/>
              <a:t>組込みシステムおよびロボットにおけるハードウェア抽象化レイヤーを実現する技術</a:t>
            </a:r>
          </a:p>
          <a:p>
            <a:pPr marL="0" indent="0">
              <a:buNone/>
            </a:pPr>
            <a:r>
              <a:rPr lang="en-US" altLang="ja-JP" sz="1800" dirty="0" smtClean="0"/>
              <a:t>-</a:t>
            </a:r>
            <a:r>
              <a:rPr lang="ja-JP" altLang="en-US" sz="1800" dirty="0" smtClean="0"/>
              <a:t>組込みシステムおよびロボットにおける安全性を向上する技術や開発手法</a:t>
            </a:r>
          </a:p>
          <a:p>
            <a:pPr marL="0" indent="0">
              <a:buNone/>
            </a:pPr>
            <a:r>
              <a:rPr lang="en-US" altLang="ja-JP" sz="1800" dirty="0" smtClean="0"/>
              <a:t>-</a:t>
            </a:r>
            <a:r>
              <a:rPr lang="ja-JP" altLang="en-US" sz="1800" dirty="0" smtClean="0"/>
              <a:t>組込みシステムおよびロボットにおけるソフトウェアの状態遷移設計手法</a:t>
            </a:r>
          </a:p>
          <a:p>
            <a:pPr marL="0" indent="0">
              <a:buNone/>
            </a:pPr>
            <a:r>
              <a:rPr lang="en-US" altLang="ja-JP" sz="1800" dirty="0" smtClean="0"/>
              <a:t>-</a:t>
            </a:r>
            <a:r>
              <a:rPr lang="ja-JP" altLang="en-US" sz="1800" dirty="0" smtClean="0"/>
              <a:t>組込みシステム技術およびロボット技術に関する技術者の育成に寄与すると考えられる提案</a:t>
            </a:r>
          </a:p>
        </p:txBody>
      </p:sp>
      <p:sp>
        <p:nvSpPr>
          <p:cNvPr id="4" name="テキスト ボックス 3"/>
          <p:cNvSpPr txBox="1"/>
          <p:nvPr/>
        </p:nvSpPr>
        <p:spPr>
          <a:xfrm>
            <a:off x="349250" y="4494464"/>
            <a:ext cx="8445500" cy="2308324"/>
          </a:xfrm>
          <a:prstGeom prst="rect">
            <a:avLst/>
          </a:prstGeom>
          <a:solidFill>
            <a:srgbClr val="92D050"/>
          </a:solidFill>
        </p:spPr>
        <p:txBody>
          <a:bodyPr wrap="square" rtlCol="0">
            <a:spAutoFit/>
          </a:bodyPr>
          <a:lstStyle/>
          <a:p>
            <a:r>
              <a:rPr lang="en-US" altLang="ja-JP" sz="3600" dirty="0"/>
              <a:t>RT</a:t>
            </a:r>
            <a:r>
              <a:rPr lang="ja-JP" altLang="en-US" sz="3600" dirty="0"/>
              <a:t>ミドルウェア学習用ロボットアーム制御</a:t>
            </a:r>
          </a:p>
          <a:p>
            <a:r>
              <a:rPr lang="en-US" altLang="ja-JP" sz="3600" dirty="0"/>
              <a:t>RT</a:t>
            </a:r>
            <a:r>
              <a:rPr lang="ja-JP" altLang="en-US" sz="3600" dirty="0"/>
              <a:t>コンポーネント群の開発</a:t>
            </a:r>
          </a:p>
          <a:p>
            <a:r>
              <a:rPr lang="ja-JP" altLang="en-US" sz="3600" dirty="0" smtClean="0"/>
              <a:t>個人</a:t>
            </a:r>
            <a:r>
              <a:rPr lang="ja-JP" altLang="en-US" sz="3600" dirty="0"/>
              <a:t>参加</a:t>
            </a:r>
          </a:p>
          <a:p>
            <a:r>
              <a:rPr lang="ja-JP" altLang="en-US" sz="3600" dirty="0"/>
              <a:t>宮本 信彦 </a:t>
            </a:r>
            <a:r>
              <a:rPr lang="ja-JP" altLang="en-US" sz="3600" dirty="0" smtClean="0"/>
              <a:t>殿</a:t>
            </a:r>
            <a:endParaRPr lang="ja-JP" altLang="en-US" sz="3600" dirty="0"/>
          </a:p>
        </p:txBody>
      </p:sp>
      <p:sp>
        <p:nvSpPr>
          <p:cNvPr id="5" name="コンテンツ プレースホルダー 2"/>
          <p:cNvSpPr txBox="1">
            <a:spLocks/>
          </p:cNvSpPr>
          <p:nvPr/>
        </p:nvSpPr>
        <p:spPr>
          <a:xfrm>
            <a:off x="550333" y="1246550"/>
            <a:ext cx="8445500" cy="694795"/>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a:buNone/>
            </a:pPr>
            <a:r>
              <a:rPr lang="ja-JP" altLang="en-US" dirty="0" smtClean="0"/>
              <a:t>協賛者：組込みシステム技術協会</a:t>
            </a:r>
            <a:endParaRPr lang="ja-JP" altLang="en-US" dirty="0"/>
          </a:p>
        </p:txBody>
      </p:sp>
    </p:spTree>
    <p:extLst>
      <p:ext uri="{BB962C8B-B14F-4D97-AF65-F5344CB8AC3E}">
        <p14:creationId xmlns:p14="http://schemas.microsoft.com/office/powerpoint/2010/main" val="3115146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表彰プロセス</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運営委員会が選定した審査員により</a:t>
            </a:r>
            <a:r>
              <a:rPr lang="ja-JP" altLang="en-US" dirty="0" smtClean="0"/>
              <a:t>，</a:t>
            </a:r>
            <a:r>
              <a:rPr kumimoji="1" lang="ja-JP" altLang="en-US" dirty="0" smtClean="0"/>
              <a:t>原稿，ホームページ，ソースコード，プレゼンテーションを踏まえて審査</a:t>
            </a:r>
            <a:endParaRPr kumimoji="1" lang="en-US" altLang="ja-JP" dirty="0" smtClean="0"/>
          </a:p>
          <a:p>
            <a:r>
              <a:rPr kumimoji="1" lang="ja-JP" altLang="en-US" dirty="0" smtClean="0"/>
              <a:t>最優秀賞（計測自動制御学会</a:t>
            </a:r>
            <a:r>
              <a:rPr kumimoji="1" lang="en-US" altLang="ja-JP" dirty="0" smtClean="0"/>
              <a:t>RT</a:t>
            </a:r>
            <a:r>
              <a:rPr kumimoji="1" lang="ja-JP" altLang="en-US" dirty="0" smtClean="0"/>
              <a:t>ミドルウェア賞）は総合的な評価から決定</a:t>
            </a:r>
            <a:endParaRPr kumimoji="1" lang="en-US" altLang="ja-JP" dirty="0" smtClean="0"/>
          </a:p>
          <a:p>
            <a:r>
              <a:rPr lang="ja-JP" altLang="en-US" dirty="0" smtClean="0"/>
              <a:t>その他の奨励賞は各スポンサーの裁量で決定．</a:t>
            </a:r>
            <a:endParaRPr kumimoji="1" lang="ja-JP" altLang="en-US" dirty="0"/>
          </a:p>
        </p:txBody>
      </p:sp>
    </p:spTree>
    <p:extLst>
      <p:ext uri="{BB962C8B-B14F-4D97-AF65-F5344CB8AC3E}">
        <p14:creationId xmlns:p14="http://schemas.microsoft.com/office/powerpoint/2010/main" val="210778168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アドイン賞</a:t>
            </a:r>
            <a:endParaRPr kumimoji="1" lang="ja-JP" altLang="en-US" dirty="0"/>
          </a:p>
        </p:txBody>
      </p:sp>
      <p:sp>
        <p:nvSpPr>
          <p:cNvPr id="3" name="コンテンツ プレースホルダー 2"/>
          <p:cNvSpPr>
            <a:spLocks noGrp="1"/>
          </p:cNvSpPr>
          <p:nvPr>
            <p:ph idx="1"/>
          </p:nvPr>
        </p:nvSpPr>
        <p:spPr>
          <a:xfrm>
            <a:off x="457200" y="2036235"/>
            <a:ext cx="8229600" cy="3139015"/>
          </a:xfrm>
        </p:spPr>
        <p:txBody>
          <a:bodyPr>
            <a:normAutofit/>
          </a:bodyPr>
          <a:lstStyle/>
          <a:p>
            <a:pPr marL="0" indent="0">
              <a:buNone/>
            </a:pPr>
            <a:r>
              <a:rPr lang="ja-JP" altLang="en-US" dirty="0" smtClean="0"/>
              <a:t>実世界の多様性に適応可能な優れた技術を実現した</a:t>
            </a:r>
            <a:r>
              <a:rPr lang="en-US" altLang="ja-JP" dirty="0" smtClean="0"/>
              <a:t>RT</a:t>
            </a:r>
            <a:r>
              <a:rPr lang="ja-JP" altLang="en-US" dirty="0" smtClean="0"/>
              <a:t>コンポーネントの開発に対して表彰します。</a:t>
            </a:r>
          </a:p>
        </p:txBody>
      </p:sp>
      <p:sp>
        <p:nvSpPr>
          <p:cNvPr id="4" name="テキスト ボックス 3"/>
          <p:cNvSpPr txBox="1"/>
          <p:nvPr/>
        </p:nvSpPr>
        <p:spPr>
          <a:xfrm>
            <a:off x="148167" y="3605742"/>
            <a:ext cx="8847666" cy="3046988"/>
          </a:xfrm>
          <a:prstGeom prst="rect">
            <a:avLst/>
          </a:prstGeom>
          <a:solidFill>
            <a:srgbClr val="92D050"/>
          </a:solidFill>
        </p:spPr>
        <p:txBody>
          <a:bodyPr wrap="square" rtlCol="0">
            <a:spAutoFit/>
          </a:bodyPr>
          <a:lstStyle/>
          <a:p>
            <a:r>
              <a:rPr lang="ja-JP" altLang="en-US" sz="3200" dirty="0"/>
              <a:t>歩行パターンを利用した人検出</a:t>
            </a:r>
            <a:r>
              <a:rPr lang="en-US" altLang="ja-JP" sz="3200" dirty="0"/>
              <a:t>RT</a:t>
            </a:r>
            <a:r>
              <a:rPr lang="ja-JP" altLang="en-US" sz="3200" dirty="0"/>
              <a:t>コンポーネント</a:t>
            </a:r>
          </a:p>
          <a:p>
            <a:r>
              <a:rPr lang="ja-JP" altLang="en-US" sz="3200" dirty="0" smtClean="0"/>
              <a:t>芝浦</a:t>
            </a:r>
            <a:r>
              <a:rPr lang="ja-JP" altLang="en-US" sz="3200" dirty="0"/>
              <a:t>工業大学</a:t>
            </a:r>
          </a:p>
          <a:p>
            <a:r>
              <a:rPr lang="ja-JP" altLang="en-US" sz="3200" dirty="0"/>
              <a:t>池田 貴政 殿，野見山　大基 殿，松日楽 信人 殿</a:t>
            </a:r>
          </a:p>
          <a:p>
            <a:r>
              <a:rPr lang="ja-JP" altLang="en-US" sz="3200" dirty="0"/>
              <a:t>東京女子大学</a:t>
            </a:r>
          </a:p>
          <a:p>
            <a:r>
              <a:rPr lang="ja-JP" altLang="en-US" sz="3200" dirty="0"/>
              <a:t>新井 初実 殿，木村 純麗 殿，坂井 栞 殿</a:t>
            </a:r>
          </a:p>
          <a:p>
            <a:r>
              <a:rPr lang="ja-JP" altLang="en-US" sz="3200" dirty="0"/>
              <a:t>薮井 えりか 殿，山崎 友希 殿，加藤 由花 </a:t>
            </a:r>
            <a:r>
              <a:rPr lang="ja-JP" altLang="en-US" sz="3200" dirty="0" smtClean="0"/>
              <a:t>殿</a:t>
            </a:r>
            <a:endParaRPr lang="ja-JP" altLang="en-US" sz="3200" dirty="0"/>
          </a:p>
        </p:txBody>
      </p:sp>
      <p:sp>
        <p:nvSpPr>
          <p:cNvPr id="5" name="コンテンツ プレースホルダー 2"/>
          <p:cNvSpPr txBox="1">
            <a:spLocks/>
          </p:cNvSpPr>
          <p:nvPr/>
        </p:nvSpPr>
        <p:spPr>
          <a:xfrm>
            <a:off x="550333" y="1447273"/>
            <a:ext cx="8445500" cy="694795"/>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a:buNone/>
            </a:pPr>
            <a:r>
              <a:rPr lang="ja-JP" altLang="en-US" dirty="0" smtClean="0"/>
              <a:t>協賛者：株式会社アドイン研究所</a:t>
            </a:r>
            <a:endParaRPr lang="ja-JP" altLang="en-US" dirty="0"/>
          </a:p>
        </p:txBody>
      </p:sp>
    </p:spTree>
    <p:extLst>
      <p:ext uri="{BB962C8B-B14F-4D97-AF65-F5344CB8AC3E}">
        <p14:creationId xmlns:p14="http://schemas.microsoft.com/office/powerpoint/2010/main" val="1041110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de-DE" altLang="ja-JP" dirty="0"/>
              <a:t>SUGAR SWEET ROBOTICS</a:t>
            </a:r>
            <a:r>
              <a:rPr lang="ja-JP" altLang="de-DE" dirty="0"/>
              <a:t>賞</a:t>
            </a:r>
            <a:endParaRPr kumimoji="1" lang="ja-JP" altLang="en-US" dirty="0"/>
          </a:p>
        </p:txBody>
      </p:sp>
      <p:sp>
        <p:nvSpPr>
          <p:cNvPr id="3" name="コンテンツ プレースホルダー 2"/>
          <p:cNvSpPr>
            <a:spLocks noGrp="1"/>
          </p:cNvSpPr>
          <p:nvPr>
            <p:ph idx="1"/>
          </p:nvPr>
        </p:nvSpPr>
        <p:spPr>
          <a:xfrm>
            <a:off x="457200" y="2036235"/>
            <a:ext cx="8229600" cy="3139015"/>
          </a:xfrm>
        </p:spPr>
        <p:txBody>
          <a:bodyPr>
            <a:normAutofit/>
          </a:bodyPr>
          <a:lstStyle/>
          <a:p>
            <a:pPr marL="0" indent="0">
              <a:buNone/>
            </a:pPr>
            <a:r>
              <a:rPr lang="ja-JP" altLang="en-US" dirty="0" smtClean="0"/>
              <a:t>ロボットおよびロボット技術応用システムを開発する場合に応用範囲が広いと思われるツール類を主に評価します。</a:t>
            </a:r>
          </a:p>
        </p:txBody>
      </p:sp>
      <p:sp>
        <p:nvSpPr>
          <p:cNvPr id="4" name="テキスト ボックス 3"/>
          <p:cNvSpPr txBox="1"/>
          <p:nvPr/>
        </p:nvSpPr>
        <p:spPr>
          <a:xfrm>
            <a:off x="349250" y="4282194"/>
            <a:ext cx="8445500" cy="2308324"/>
          </a:xfrm>
          <a:prstGeom prst="rect">
            <a:avLst/>
          </a:prstGeom>
          <a:solidFill>
            <a:srgbClr val="92D050"/>
          </a:solidFill>
        </p:spPr>
        <p:txBody>
          <a:bodyPr wrap="square" rtlCol="0">
            <a:spAutoFit/>
          </a:bodyPr>
          <a:lstStyle/>
          <a:p>
            <a:r>
              <a:rPr lang="ja-JP" altLang="en-US" sz="3600" dirty="0"/>
              <a:t>複合コンポーネント作成支援ツールの開発</a:t>
            </a:r>
          </a:p>
          <a:p>
            <a:endParaRPr lang="ja-JP" altLang="en-US" sz="3600" dirty="0"/>
          </a:p>
          <a:p>
            <a:r>
              <a:rPr lang="ja-JP" altLang="en-US" sz="3600" dirty="0"/>
              <a:t>個人参加</a:t>
            </a:r>
          </a:p>
          <a:p>
            <a:r>
              <a:rPr lang="ja-JP" altLang="en-US" sz="3600" dirty="0"/>
              <a:t>宮本 信彦 </a:t>
            </a:r>
            <a:r>
              <a:rPr lang="ja-JP" altLang="en-US" sz="3600" dirty="0" smtClean="0"/>
              <a:t>殿</a:t>
            </a:r>
            <a:endParaRPr lang="ja-JP" altLang="en-US" sz="3600" dirty="0"/>
          </a:p>
        </p:txBody>
      </p:sp>
      <p:sp>
        <p:nvSpPr>
          <p:cNvPr id="5" name="コンテンツ プレースホルダー 2"/>
          <p:cNvSpPr txBox="1">
            <a:spLocks/>
          </p:cNvSpPr>
          <p:nvPr/>
        </p:nvSpPr>
        <p:spPr>
          <a:xfrm>
            <a:off x="550333" y="1447273"/>
            <a:ext cx="8445500" cy="694795"/>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a:buNone/>
            </a:pPr>
            <a:r>
              <a:rPr lang="ja-JP" altLang="en-US" dirty="0" smtClean="0"/>
              <a:t>協賛者：株式会社</a:t>
            </a:r>
            <a:r>
              <a:rPr lang="en-US" altLang="ja-JP" dirty="0" smtClean="0"/>
              <a:t>SUGAR SWEET ROBOTICS</a:t>
            </a:r>
            <a:endParaRPr lang="ja-JP" altLang="en-US" dirty="0"/>
          </a:p>
        </p:txBody>
      </p:sp>
    </p:spTree>
    <p:extLst>
      <p:ext uri="{BB962C8B-B14F-4D97-AF65-F5344CB8AC3E}">
        <p14:creationId xmlns:p14="http://schemas.microsoft.com/office/powerpoint/2010/main" val="4178625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ベストコンセプト</a:t>
            </a:r>
            <a:r>
              <a:rPr lang="ja-JP" altLang="de-DE" dirty="0" smtClean="0"/>
              <a:t>賞</a:t>
            </a:r>
            <a:endParaRPr kumimoji="1" lang="ja-JP" altLang="en-US" dirty="0"/>
          </a:p>
        </p:txBody>
      </p:sp>
      <p:sp>
        <p:nvSpPr>
          <p:cNvPr id="3" name="コンテンツ プレースホルダー 2"/>
          <p:cNvSpPr>
            <a:spLocks noGrp="1"/>
          </p:cNvSpPr>
          <p:nvPr>
            <p:ph idx="1"/>
          </p:nvPr>
        </p:nvSpPr>
        <p:spPr>
          <a:xfrm>
            <a:off x="457200" y="2036235"/>
            <a:ext cx="8229600" cy="3139015"/>
          </a:xfrm>
        </p:spPr>
        <p:txBody>
          <a:bodyPr>
            <a:normAutofit/>
          </a:bodyPr>
          <a:lstStyle/>
          <a:p>
            <a:pPr marL="0" indent="0">
              <a:buNone/>
            </a:pPr>
            <a:r>
              <a:rPr lang="ja-JP" altLang="en-US" dirty="0" smtClean="0"/>
              <a:t>将来的なビジネスへの発展が期待できる作品、もっとも優れたコンセプト提案を表彰します。</a:t>
            </a:r>
          </a:p>
        </p:txBody>
      </p:sp>
      <p:sp>
        <p:nvSpPr>
          <p:cNvPr id="4" name="テキスト ボックス 3"/>
          <p:cNvSpPr txBox="1"/>
          <p:nvPr/>
        </p:nvSpPr>
        <p:spPr>
          <a:xfrm>
            <a:off x="349250" y="3897977"/>
            <a:ext cx="8445500" cy="2554545"/>
          </a:xfrm>
          <a:prstGeom prst="rect">
            <a:avLst/>
          </a:prstGeom>
          <a:solidFill>
            <a:srgbClr val="92D050"/>
          </a:solidFill>
        </p:spPr>
        <p:txBody>
          <a:bodyPr wrap="square" rtlCol="0">
            <a:spAutoFit/>
          </a:bodyPr>
          <a:lstStyle/>
          <a:p>
            <a:r>
              <a:rPr lang="en-US" altLang="ja-JP" sz="3200" dirty="0" err="1"/>
              <a:t>MediA</a:t>
            </a:r>
            <a:r>
              <a:rPr lang="en-US" altLang="ja-JP" sz="3200" dirty="0"/>
              <a:t>-RT</a:t>
            </a:r>
            <a:r>
              <a:rPr lang="ja-JP" altLang="en-US" sz="3200" dirty="0"/>
              <a:t>コミュニティ活動を通したメディアアート制作</a:t>
            </a:r>
          </a:p>
          <a:p>
            <a:r>
              <a:rPr lang="ja-JP" altLang="en-US" sz="3200" dirty="0"/>
              <a:t>芝浦工業大学</a:t>
            </a:r>
          </a:p>
          <a:p>
            <a:r>
              <a:rPr lang="ja-JP" altLang="en-US" sz="3200" dirty="0"/>
              <a:t>土屋 彩茜 </a:t>
            </a:r>
            <a:r>
              <a:rPr lang="ja-JP" altLang="en-US" sz="3200" dirty="0" smtClean="0"/>
              <a:t>殿</a:t>
            </a:r>
            <a:r>
              <a:rPr lang="en-US" altLang="ja-JP" sz="3200" dirty="0" smtClean="0"/>
              <a:t>,</a:t>
            </a:r>
            <a:r>
              <a:rPr lang="ja-JP" altLang="en-US" sz="3200" dirty="0" smtClean="0"/>
              <a:t> 小山 </a:t>
            </a:r>
            <a:r>
              <a:rPr lang="ja-JP" altLang="en-US" sz="3200" dirty="0"/>
              <a:t>拓馬 </a:t>
            </a:r>
            <a:r>
              <a:rPr lang="ja-JP" altLang="en-US" sz="3200" dirty="0" smtClean="0"/>
              <a:t>殿</a:t>
            </a:r>
            <a:r>
              <a:rPr lang="en-US" altLang="ja-JP" sz="3200" dirty="0" smtClean="0"/>
              <a:t>, </a:t>
            </a:r>
            <a:r>
              <a:rPr lang="ja-JP" altLang="en-US" sz="3200" dirty="0" smtClean="0"/>
              <a:t>中沢 </a:t>
            </a:r>
            <a:r>
              <a:rPr lang="ja-JP" altLang="en-US" sz="3200" dirty="0"/>
              <a:t>真太郎 殿</a:t>
            </a:r>
          </a:p>
          <a:p>
            <a:r>
              <a:rPr lang="ja-JP" altLang="en-US" sz="3200" dirty="0"/>
              <a:t>中田 航平 </a:t>
            </a:r>
            <a:r>
              <a:rPr lang="ja-JP" altLang="en-US" sz="3200" dirty="0" smtClean="0"/>
              <a:t>殿</a:t>
            </a:r>
            <a:r>
              <a:rPr lang="en-US" altLang="ja-JP" sz="3200" dirty="0" smtClean="0"/>
              <a:t>,</a:t>
            </a:r>
            <a:r>
              <a:rPr lang="ja-JP" altLang="en-US" sz="3200" dirty="0" smtClean="0"/>
              <a:t> 佐々木 </a:t>
            </a:r>
            <a:r>
              <a:rPr lang="ja-JP" altLang="en-US" sz="3200" dirty="0"/>
              <a:t>毅 </a:t>
            </a:r>
            <a:r>
              <a:rPr lang="ja-JP" altLang="en-US" sz="3200" dirty="0" smtClean="0"/>
              <a:t>殿</a:t>
            </a:r>
            <a:endParaRPr lang="ja-JP" altLang="en-US" sz="3200" dirty="0"/>
          </a:p>
        </p:txBody>
      </p:sp>
      <p:sp>
        <p:nvSpPr>
          <p:cNvPr id="5" name="コンテンツ プレースホルダー 2"/>
          <p:cNvSpPr txBox="1">
            <a:spLocks/>
          </p:cNvSpPr>
          <p:nvPr/>
        </p:nvSpPr>
        <p:spPr>
          <a:xfrm>
            <a:off x="550333" y="1447273"/>
            <a:ext cx="8445500" cy="694795"/>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a:buNone/>
            </a:pPr>
            <a:r>
              <a:rPr lang="ja-JP" altLang="en-US" dirty="0" smtClean="0"/>
              <a:t>協賛者：ロボットビジネス推進協議会</a:t>
            </a:r>
            <a:endParaRPr lang="ja-JP" altLang="en-US" dirty="0"/>
          </a:p>
        </p:txBody>
      </p:sp>
    </p:spTree>
    <p:extLst>
      <p:ext uri="{BB962C8B-B14F-4D97-AF65-F5344CB8AC3E}">
        <p14:creationId xmlns:p14="http://schemas.microsoft.com/office/powerpoint/2010/main" val="3768730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日本ロボット工業会賞</a:t>
            </a:r>
            <a:r>
              <a:rPr lang="en-US" altLang="ja-JP" dirty="0" smtClean="0"/>
              <a:t/>
            </a:r>
            <a:br>
              <a:rPr lang="en-US" altLang="ja-JP" dirty="0" smtClean="0"/>
            </a:br>
            <a:r>
              <a:rPr lang="en-US" altLang="ja-JP" dirty="0" smtClean="0"/>
              <a:t>【</a:t>
            </a:r>
            <a:r>
              <a:rPr lang="ja-JP" altLang="en-US" dirty="0" smtClean="0"/>
              <a:t>ビギナー限定</a:t>
            </a:r>
            <a:r>
              <a:rPr lang="en-US" altLang="ja-JP" dirty="0" smtClean="0"/>
              <a:t>】</a:t>
            </a:r>
            <a:endParaRPr kumimoji="1" lang="ja-JP" altLang="en-US" dirty="0"/>
          </a:p>
        </p:txBody>
      </p:sp>
      <p:sp>
        <p:nvSpPr>
          <p:cNvPr id="3" name="コンテンツ プレースホルダー 2"/>
          <p:cNvSpPr>
            <a:spLocks noGrp="1"/>
          </p:cNvSpPr>
          <p:nvPr>
            <p:ph idx="1"/>
          </p:nvPr>
        </p:nvSpPr>
        <p:spPr>
          <a:xfrm>
            <a:off x="457200" y="2036235"/>
            <a:ext cx="8229600" cy="3139015"/>
          </a:xfrm>
        </p:spPr>
        <p:txBody>
          <a:bodyPr>
            <a:normAutofit/>
          </a:bodyPr>
          <a:lstStyle/>
          <a:p>
            <a:pPr marL="0" indent="0">
              <a:buNone/>
            </a:pPr>
            <a:r>
              <a:rPr lang="ja-JP" altLang="en-US" dirty="0" smtClean="0"/>
              <a:t>総合評価として、今回初めて</a:t>
            </a:r>
            <a:r>
              <a:rPr lang="en-US" altLang="ja-JP" dirty="0" smtClean="0"/>
              <a:t>RT</a:t>
            </a:r>
            <a:r>
              <a:rPr lang="ja-JP" altLang="en-US" dirty="0" smtClean="0"/>
              <a:t>ミドルウエアコンテストにエントリーした参加者の中で、最も優秀な開発成果に対する奨励賞として「日本ロボット工業会賞」を表彰します。</a:t>
            </a:r>
          </a:p>
        </p:txBody>
      </p:sp>
      <p:sp>
        <p:nvSpPr>
          <p:cNvPr id="5" name="コンテンツ プレースホルダー 2"/>
          <p:cNvSpPr txBox="1">
            <a:spLocks/>
          </p:cNvSpPr>
          <p:nvPr/>
        </p:nvSpPr>
        <p:spPr>
          <a:xfrm>
            <a:off x="550333" y="1447273"/>
            <a:ext cx="8445500" cy="694795"/>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a:buNone/>
            </a:pPr>
            <a:r>
              <a:rPr lang="ja-JP" altLang="en-US" dirty="0" smtClean="0"/>
              <a:t>協賛者：ロボットビジネス推進協議会</a:t>
            </a:r>
            <a:endParaRPr lang="ja-JP" altLang="en-US" dirty="0"/>
          </a:p>
        </p:txBody>
      </p:sp>
      <p:sp>
        <p:nvSpPr>
          <p:cNvPr id="6" name="テキスト ボックス 5"/>
          <p:cNvSpPr txBox="1"/>
          <p:nvPr/>
        </p:nvSpPr>
        <p:spPr>
          <a:xfrm>
            <a:off x="387044" y="4417790"/>
            <a:ext cx="8445500" cy="2062103"/>
          </a:xfrm>
          <a:prstGeom prst="rect">
            <a:avLst/>
          </a:prstGeom>
          <a:solidFill>
            <a:srgbClr val="92D050"/>
          </a:solidFill>
        </p:spPr>
        <p:txBody>
          <a:bodyPr wrap="square" rtlCol="0">
            <a:spAutoFit/>
          </a:bodyPr>
          <a:lstStyle/>
          <a:p>
            <a:r>
              <a:rPr lang="ja-JP" altLang="en-US" sz="3200" dirty="0"/>
              <a:t>家電の電源状態を検出して</a:t>
            </a:r>
            <a:r>
              <a:rPr lang="en-US" altLang="ja-JP" sz="3200" dirty="0"/>
              <a:t>ON/OFF</a:t>
            </a:r>
            <a:r>
              <a:rPr lang="ja-JP" altLang="en-US" sz="3200" dirty="0" smtClean="0"/>
              <a:t>を制御</a:t>
            </a:r>
            <a:r>
              <a:rPr lang="ja-JP" altLang="en-US" sz="3200" dirty="0"/>
              <a:t>する赤外線</a:t>
            </a:r>
            <a:r>
              <a:rPr lang="ja-JP" altLang="en-US" sz="3200" dirty="0" smtClean="0"/>
              <a:t>リモコン</a:t>
            </a:r>
            <a:endParaRPr lang="ja-JP" altLang="en-US" sz="3200" dirty="0"/>
          </a:p>
          <a:p>
            <a:r>
              <a:rPr lang="ja-JP" altLang="en-US" sz="3200" dirty="0"/>
              <a:t>名城大学</a:t>
            </a:r>
          </a:p>
          <a:p>
            <a:r>
              <a:rPr lang="ja-JP" altLang="en-US" sz="3200" dirty="0"/>
              <a:t>倉部 紘一 </a:t>
            </a:r>
            <a:r>
              <a:rPr lang="ja-JP" altLang="en-US" sz="3200" dirty="0" smtClean="0"/>
              <a:t>殿</a:t>
            </a:r>
            <a:r>
              <a:rPr lang="en-US" altLang="ja-JP" sz="3200" dirty="0" smtClean="0"/>
              <a:t>,</a:t>
            </a:r>
            <a:r>
              <a:rPr lang="ja-JP" altLang="en-US" sz="3200" dirty="0" smtClean="0"/>
              <a:t> 辰野 </a:t>
            </a:r>
            <a:r>
              <a:rPr lang="ja-JP" altLang="en-US" sz="3200" dirty="0"/>
              <a:t>恭市 </a:t>
            </a:r>
            <a:r>
              <a:rPr lang="ja-JP" altLang="en-US" sz="3200" dirty="0" smtClean="0"/>
              <a:t>殿</a:t>
            </a:r>
            <a:endParaRPr lang="en-US" altLang="ja-JP" sz="3200" dirty="0" smtClean="0"/>
          </a:p>
        </p:txBody>
      </p:sp>
    </p:spTree>
    <p:extLst>
      <p:ext uri="{BB962C8B-B14F-4D97-AF65-F5344CB8AC3E}">
        <p14:creationId xmlns:p14="http://schemas.microsoft.com/office/powerpoint/2010/main" val="3297259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kumimoji="1" lang="ja-JP" altLang="en-US" sz="6600" dirty="0" smtClean="0"/>
              <a:t>商品協賛</a:t>
            </a:r>
            <a:endParaRPr kumimoji="1" lang="ja-JP" altLang="en-US" sz="6600" dirty="0"/>
          </a:p>
        </p:txBody>
      </p:sp>
      <p:sp>
        <p:nvSpPr>
          <p:cNvPr id="3" name="サブタイトル 2"/>
          <p:cNvSpPr>
            <a:spLocks noGrp="1"/>
          </p:cNvSpPr>
          <p:nvPr>
            <p:ph type="subTitle" idx="1"/>
          </p:nvPr>
        </p:nvSpPr>
        <p:spPr/>
        <p:txBody>
          <a:bodyPr/>
          <a:lstStyle/>
          <a:p>
            <a:endParaRPr kumimoji="1" lang="ja-JP" altLang="en-US"/>
          </a:p>
        </p:txBody>
      </p:sp>
      <p:pic>
        <p:nvPicPr>
          <p:cNvPr id="4" name="Picture 6" descr="piping_rtm_logo.png">
            <a:hlinkClick r:id="rId2"/>
          </p:cNvPr>
          <p:cNvPicPr>
            <a:picLocks noChangeAspect="1" noChangeArrowheads="1"/>
          </p:cNvPicPr>
          <p:nvPr/>
        </p:nvPicPr>
        <p:blipFill rotWithShape="1">
          <a:blip r:embed="rId3" cstate="print"/>
          <a:srcRect l="10783" t="6274" r="10916" b="7807"/>
          <a:stretch/>
        </p:blipFill>
        <p:spPr bwMode="auto">
          <a:xfrm>
            <a:off x="6547930" y="94999"/>
            <a:ext cx="2450249" cy="1513667"/>
          </a:xfrm>
          <a:prstGeom prst="rect">
            <a:avLst/>
          </a:prstGeom>
          <a:noFill/>
          <a:ln w="9525">
            <a:noFill/>
            <a:miter lim="800000"/>
            <a:headEnd/>
            <a:tailEnd/>
          </a:ln>
        </p:spPr>
      </p:pic>
    </p:spTree>
    <p:extLst>
      <p:ext uri="{BB962C8B-B14F-4D97-AF65-F5344CB8AC3E}">
        <p14:creationId xmlns:p14="http://schemas.microsoft.com/office/powerpoint/2010/main" val="329717710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ウィン電子工業賞</a:t>
            </a:r>
            <a:endParaRPr kumimoji="1" lang="ja-JP" altLang="en-US" dirty="0"/>
          </a:p>
        </p:txBody>
      </p:sp>
      <p:sp>
        <p:nvSpPr>
          <p:cNvPr id="3" name="コンテンツ プレースホルダー 2"/>
          <p:cNvSpPr>
            <a:spLocks noGrp="1"/>
          </p:cNvSpPr>
          <p:nvPr>
            <p:ph idx="1"/>
          </p:nvPr>
        </p:nvSpPr>
        <p:spPr>
          <a:xfrm>
            <a:off x="457200" y="1840287"/>
            <a:ext cx="8229600" cy="3139015"/>
          </a:xfrm>
        </p:spPr>
        <p:txBody>
          <a:bodyPr>
            <a:normAutofit fontScale="85000" lnSpcReduction="20000"/>
          </a:bodyPr>
          <a:lstStyle/>
          <a:p>
            <a:pPr marL="0" indent="0">
              <a:buNone/>
            </a:pPr>
            <a:r>
              <a:rPr lang="ja-JP" altLang="en-US" dirty="0" smtClean="0"/>
              <a:t>ウィン電子工業は、</a:t>
            </a:r>
            <a:r>
              <a:rPr lang="en-US" altLang="ja-JP" dirty="0" smtClean="0"/>
              <a:t>RT</a:t>
            </a:r>
            <a:r>
              <a:rPr lang="ja-JP" altLang="en-US" dirty="0" smtClean="0"/>
              <a:t>ミドルウエアがロボット分野を越えて普及し、それに伴い分野を越えた技術の交換がなされ発展して行く事を望んでおります。</a:t>
            </a:r>
            <a:r>
              <a:rPr lang="en-US" altLang="ja-JP" dirty="0" smtClean="0"/>
              <a:t>RT</a:t>
            </a:r>
            <a:r>
              <a:rPr lang="ja-JP" altLang="en-US" dirty="0" smtClean="0"/>
              <a:t>ミドルウエアコンテストでは、</a:t>
            </a:r>
          </a:p>
          <a:p>
            <a:pPr marL="0" indent="0">
              <a:buNone/>
            </a:pPr>
            <a:r>
              <a:rPr lang="en-US" altLang="ja-JP" dirty="0" smtClean="0"/>
              <a:t>-RT</a:t>
            </a:r>
            <a:r>
              <a:rPr lang="ja-JP" altLang="en-US" dirty="0" smtClean="0"/>
              <a:t>ミドルウエアを導入していない技術者に対して、導入したいと思わせる魅力ある作品</a:t>
            </a:r>
          </a:p>
          <a:p>
            <a:pPr marL="0" indent="0">
              <a:buNone/>
            </a:pPr>
            <a:r>
              <a:rPr lang="en-US" altLang="ja-JP" dirty="0" smtClean="0"/>
              <a:t>-RT</a:t>
            </a:r>
            <a:r>
              <a:rPr lang="ja-JP" altLang="en-US" dirty="0" smtClean="0"/>
              <a:t>ミドルウエアを応用して新しい分野へ挑戦し間口を広げる期待がある作品</a:t>
            </a:r>
          </a:p>
        </p:txBody>
      </p:sp>
      <p:sp>
        <p:nvSpPr>
          <p:cNvPr id="4" name="テキスト ボックス 3"/>
          <p:cNvSpPr txBox="1"/>
          <p:nvPr/>
        </p:nvSpPr>
        <p:spPr>
          <a:xfrm>
            <a:off x="146952" y="4853696"/>
            <a:ext cx="8893024" cy="1877437"/>
          </a:xfrm>
          <a:prstGeom prst="rect">
            <a:avLst/>
          </a:prstGeom>
          <a:solidFill>
            <a:srgbClr val="92D050"/>
          </a:solidFill>
        </p:spPr>
        <p:txBody>
          <a:bodyPr wrap="square" rtlCol="0">
            <a:spAutoFit/>
          </a:bodyPr>
          <a:lstStyle/>
          <a:p>
            <a:r>
              <a:rPr lang="en-US" altLang="ja-JP" sz="2800" dirty="0"/>
              <a:t>XML</a:t>
            </a:r>
            <a:r>
              <a:rPr lang="ja-JP" altLang="en-US" sz="2800" dirty="0"/>
              <a:t>台本に基づく複数ロボット</a:t>
            </a:r>
            <a:r>
              <a:rPr lang="ja-JP" altLang="en-US" sz="2800" dirty="0" smtClean="0"/>
              <a:t>の同期制</a:t>
            </a:r>
            <a:r>
              <a:rPr lang="ja-JP" altLang="en-US" sz="2800" dirty="0"/>
              <a:t>御コンポーネント</a:t>
            </a:r>
          </a:p>
          <a:p>
            <a:r>
              <a:rPr lang="ja-JP" altLang="en-US" sz="3200" dirty="0"/>
              <a:t>甲南大学</a:t>
            </a:r>
          </a:p>
          <a:p>
            <a:r>
              <a:rPr lang="ja-JP" altLang="en-US" sz="3200" dirty="0"/>
              <a:t>青木 哲 殿，</a:t>
            </a:r>
            <a:r>
              <a:rPr lang="ja-JP" altLang="en-US" sz="2400" dirty="0"/>
              <a:t>秋山 和寛 </a:t>
            </a:r>
            <a:r>
              <a:rPr lang="ja-JP" altLang="en-US" sz="2400" dirty="0" smtClean="0"/>
              <a:t>殿</a:t>
            </a:r>
            <a:r>
              <a:rPr lang="en-US" altLang="ja-JP" sz="2400" dirty="0" smtClean="0"/>
              <a:t>, </a:t>
            </a:r>
            <a:r>
              <a:rPr lang="ja-JP" altLang="en-US" sz="2400" dirty="0" smtClean="0"/>
              <a:t>林 </a:t>
            </a:r>
            <a:r>
              <a:rPr lang="ja-JP" altLang="en-US" sz="2400" dirty="0"/>
              <a:t>拓実 殿，原口 和貴 </a:t>
            </a:r>
            <a:r>
              <a:rPr lang="ja-JP" altLang="en-US" sz="2400" dirty="0" smtClean="0"/>
              <a:t>殿</a:t>
            </a:r>
            <a:r>
              <a:rPr lang="en-US" altLang="ja-JP" sz="2400" dirty="0" smtClean="0"/>
              <a:t>, </a:t>
            </a:r>
            <a:r>
              <a:rPr lang="ja-JP" altLang="en-US" sz="2400" dirty="0" smtClean="0"/>
              <a:t>真下 </a:t>
            </a:r>
            <a:r>
              <a:rPr lang="ja-JP" altLang="en-US" sz="2400" dirty="0"/>
              <a:t>遼 殿，梅谷 智弘 </a:t>
            </a:r>
            <a:r>
              <a:rPr lang="ja-JP" altLang="en-US" sz="2400" dirty="0" smtClean="0"/>
              <a:t>殿</a:t>
            </a:r>
            <a:r>
              <a:rPr lang="en-US" altLang="ja-JP" sz="2400" dirty="0" smtClean="0"/>
              <a:t>, </a:t>
            </a:r>
            <a:r>
              <a:rPr lang="ja-JP" altLang="en-US" sz="2400" dirty="0" smtClean="0"/>
              <a:t>北村 </a:t>
            </a:r>
            <a:r>
              <a:rPr lang="ja-JP" altLang="en-US" sz="2400" dirty="0"/>
              <a:t>達也 殿，灘本 明代 </a:t>
            </a:r>
            <a:r>
              <a:rPr lang="ja-JP" altLang="en-US" sz="2400" dirty="0" smtClean="0"/>
              <a:t>殿</a:t>
            </a:r>
            <a:endParaRPr lang="ja-JP" altLang="en-US" sz="2400" dirty="0"/>
          </a:p>
        </p:txBody>
      </p:sp>
      <p:sp>
        <p:nvSpPr>
          <p:cNvPr id="5" name="コンテンツ プレースホルダー 2"/>
          <p:cNvSpPr txBox="1">
            <a:spLocks/>
          </p:cNvSpPr>
          <p:nvPr/>
        </p:nvSpPr>
        <p:spPr>
          <a:xfrm>
            <a:off x="550333" y="1251325"/>
            <a:ext cx="8445500" cy="694795"/>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a:buNone/>
            </a:pPr>
            <a:r>
              <a:rPr lang="ja-JP" altLang="en-US" dirty="0" smtClean="0"/>
              <a:t>協賛者：有限会社ウィン電子工業</a:t>
            </a:r>
            <a:endParaRPr lang="ja-JP" altLang="en-US" dirty="0"/>
          </a:p>
        </p:txBody>
      </p:sp>
    </p:spTree>
    <p:extLst>
      <p:ext uri="{BB962C8B-B14F-4D97-AF65-F5344CB8AC3E}">
        <p14:creationId xmlns:p14="http://schemas.microsoft.com/office/powerpoint/2010/main" val="1799571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セック特別賞</a:t>
            </a:r>
            <a:endParaRPr kumimoji="1" lang="ja-JP" altLang="en-US" dirty="0"/>
          </a:p>
        </p:txBody>
      </p:sp>
      <p:sp>
        <p:nvSpPr>
          <p:cNvPr id="3" name="コンテンツ プレースホルダー 2"/>
          <p:cNvSpPr>
            <a:spLocks noGrp="1"/>
          </p:cNvSpPr>
          <p:nvPr>
            <p:ph idx="1"/>
          </p:nvPr>
        </p:nvSpPr>
        <p:spPr>
          <a:xfrm>
            <a:off x="457200" y="1946120"/>
            <a:ext cx="8229600" cy="2884113"/>
          </a:xfrm>
        </p:spPr>
        <p:txBody>
          <a:bodyPr>
            <a:normAutofit/>
          </a:bodyPr>
          <a:lstStyle/>
          <a:p>
            <a:pPr marL="0" indent="0">
              <a:buNone/>
            </a:pPr>
            <a:r>
              <a:rPr lang="en-US" altLang="ja-JP" sz="2800" dirty="0"/>
              <a:t>RTM</a:t>
            </a:r>
            <a:r>
              <a:rPr lang="ja-JP" altLang="en-US" sz="2800" dirty="0"/>
              <a:t>をどのように普及させるかという視点で進めて頂いている点、大変共感しました。また、きちんと理論に基づいている点も素晴らしいと思います。今後も継続し、また知見を教えて下さい。</a:t>
            </a:r>
            <a:endParaRPr lang="ja-JP" altLang="en-US" sz="2800" dirty="0" smtClean="0"/>
          </a:p>
        </p:txBody>
      </p:sp>
      <p:sp>
        <p:nvSpPr>
          <p:cNvPr id="5" name="コンテンツ プレースホルダー 2"/>
          <p:cNvSpPr txBox="1">
            <a:spLocks/>
          </p:cNvSpPr>
          <p:nvPr/>
        </p:nvSpPr>
        <p:spPr>
          <a:xfrm>
            <a:off x="550333" y="1251325"/>
            <a:ext cx="8445500" cy="694795"/>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a:buNone/>
            </a:pPr>
            <a:r>
              <a:rPr lang="ja-JP" altLang="en-US" dirty="0" smtClean="0"/>
              <a:t>協賛者</a:t>
            </a:r>
            <a:r>
              <a:rPr lang="ja-JP" altLang="en-US" dirty="0" smtClean="0"/>
              <a:t>：株式会社セック</a:t>
            </a:r>
            <a:endParaRPr lang="ja-JP" altLang="en-US" dirty="0"/>
          </a:p>
        </p:txBody>
      </p:sp>
      <p:sp>
        <p:nvSpPr>
          <p:cNvPr id="6" name="テキスト ボックス 5"/>
          <p:cNvSpPr txBox="1"/>
          <p:nvPr/>
        </p:nvSpPr>
        <p:spPr>
          <a:xfrm>
            <a:off x="349250" y="4175901"/>
            <a:ext cx="8445500" cy="2554545"/>
          </a:xfrm>
          <a:prstGeom prst="rect">
            <a:avLst/>
          </a:prstGeom>
          <a:solidFill>
            <a:srgbClr val="92D050"/>
          </a:solidFill>
        </p:spPr>
        <p:txBody>
          <a:bodyPr wrap="square" rtlCol="0">
            <a:spAutoFit/>
          </a:bodyPr>
          <a:lstStyle/>
          <a:p>
            <a:r>
              <a:rPr lang="en-US" altLang="ja-JP" sz="3200" dirty="0" err="1"/>
              <a:t>MediA</a:t>
            </a:r>
            <a:r>
              <a:rPr lang="en-US" altLang="ja-JP" sz="3200" dirty="0"/>
              <a:t>-RT</a:t>
            </a:r>
            <a:r>
              <a:rPr lang="ja-JP" altLang="en-US" sz="3200" dirty="0"/>
              <a:t>コミュニティ活動を通したメディアアート制作</a:t>
            </a:r>
          </a:p>
          <a:p>
            <a:r>
              <a:rPr lang="ja-JP" altLang="en-US" sz="3200" dirty="0"/>
              <a:t>芝浦工業大学</a:t>
            </a:r>
          </a:p>
          <a:p>
            <a:r>
              <a:rPr lang="ja-JP" altLang="en-US" sz="3200" dirty="0"/>
              <a:t>土屋 彩茜 </a:t>
            </a:r>
            <a:r>
              <a:rPr lang="ja-JP" altLang="en-US" sz="3200" dirty="0" smtClean="0"/>
              <a:t>殿</a:t>
            </a:r>
            <a:r>
              <a:rPr lang="en-US" altLang="ja-JP" sz="3200" dirty="0" smtClean="0"/>
              <a:t>,</a:t>
            </a:r>
            <a:r>
              <a:rPr lang="ja-JP" altLang="en-US" sz="3200" dirty="0" smtClean="0"/>
              <a:t> 小山 </a:t>
            </a:r>
            <a:r>
              <a:rPr lang="ja-JP" altLang="en-US" sz="3200" dirty="0"/>
              <a:t>拓馬 </a:t>
            </a:r>
            <a:r>
              <a:rPr lang="ja-JP" altLang="en-US" sz="3200" dirty="0" smtClean="0"/>
              <a:t>殿</a:t>
            </a:r>
            <a:r>
              <a:rPr lang="en-US" altLang="ja-JP" sz="3200" dirty="0" smtClean="0"/>
              <a:t>, </a:t>
            </a:r>
            <a:r>
              <a:rPr lang="ja-JP" altLang="en-US" sz="3200" dirty="0" smtClean="0"/>
              <a:t>中沢 </a:t>
            </a:r>
            <a:r>
              <a:rPr lang="ja-JP" altLang="en-US" sz="3200" dirty="0"/>
              <a:t>真太郎 殿</a:t>
            </a:r>
          </a:p>
          <a:p>
            <a:r>
              <a:rPr lang="ja-JP" altLang="en-US" sz="3200" dirty="0"/>
              <a:t>中田 航平 </a:t>
            </a:r>
            <a:r>
              <a:rPr lang="ja-JP" altLang="en-US" sz="3200" dirty="0" smtClean="0"/>
              <a:t>殿</a:t>
            </a:r>
            <a:r>
              <a:rPr lang="en-US" altLang="ja-JP" sz="3200" dirty="0" smtClean="0"/>
              <a:t>,</a:t>
            </a:r>
            <a:r>
              <a:rPr lang="ja-JP" altLang="en-US" sz="3200" dirty="0" smtClean="0"/>
              <a:t> 佐々木 </a:t>
            </a:r>
            <a:r>
              <a:rPr lang="ja-JP" altLang="en-US" sz="3200" dirty="0"/>
              <a:t>毅 </a:t>
            </a:r>
            <a:r>
              <a:rPr lang="ja-JP" altLang="en-US" sz="3200" dirty="0" smtClean="0"/>
              <a:t>殿</a:t>
            </a:r>
            <a:endParaRPr lang="ja-JP" altLang="en-US" sz="3200" dirty="0"/>
          </a:p>
        </p:txBody>
      </p:sp>
    </p:spTree>
    <p:extLst>
      <p:ext uri="{BB962C8B-B14F-4D97-AF65-F5344CB8AC3E}">
        <p14:creationId xmlns:p14="http://schemas.microsoft.com/office/powerpoint/2010/main" val="410939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lang="ja-JP" altLang="en-US" sz="6600" dirty="0" smtClean="0"/>
              <a:t>最優秀賞</a:t>
            </a:r>
            <a:endParaRPr kumimoji="1" lang="ja-JP" altLang="en-US" sz="6600" dirty="0"/>
          </a:p>
        </p:txBody>
      </p:sp>
      <p:sp>
        <p:nvSpPr>
          <p:cNvPr id="3" name="サブタイトル 2"/>
          <p:cNvSpPr>
            <a:spLocks noGrp="1"/>
          </p:cNvSpPr>
          <p:nvPr>
            <p:ph type="subTitle" idx="1"/>
          </p:nvPr>
        </p:nvSpPr>
        <p:spPr/>
        <p:txBody>
          <a:bodyPr/>
          <a:lstStyle/>
          <a:p>
            <a:endParaRPr kumimoji="1" lang="ja-JP" altLang="en-US"/>
          </a:p>
        </p:txBody>
      </p:sp>
      <p:pic>
        <p:nvPicPr>
          <p:cNvPr id="4" name="Picture 6" descr="piping_rtm_logo.png">
            <a:hlinkClick r:id="rId2"/>
          </p:cNvPr>
          <p:cNvPicPr>
            <a:picLocks noChangeAspect="1" noChangeArrowheads="1"/>
          </p:cNvPicPr>
          <p:nvPr/>
        </p:nvPicPr>
        <p:blipFill rotWithShape="1">
          <a:blip r:embed="rId3" cstate="print"/>
          <a:srcRect l="10783" t="6274" r="10916" b="7807"/>
          <a:stretch/>
        </p:blipFill>
        <p:spPr bwMode="auto">
          <a:xfrm>
            <a:off x="6547930" y="94999"/>
            <a:ext cx="2450249" cy="1513667"/>
          </a:xfrm>
          <a:prstGeom prst="rect">
            <a:avLst/>
          </a:prstGeom>
          <a:noFill/>
          <a:ln w="9525">
            <a:noFill/>
            <a:miter lim="800000"/>
            <a:headEnd/>
            <a:tailEnd/>
          </a:ln>
        </p:spPr>
      </p:pic>
    </p:spTree>
    <p:extLst>
      <p:ext uri="{BB962C8B-B14F-4D97-AF65-F5344CB8AC3E}">
        <p14:creationId xmlns:p14="http://schemas.microsoft.com/office/powerpoint/2010/main" val="258101365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計測自動制御学会学会</a:t>
            </a:r>
            <a:r>
              <a:rPr lang="en-US" altLang="ja-JP" dirty="0" smtClean="0"/>
              <a:t/>
            </a:r>
            <a:br>
              <a:rPr lang="en-US" altLang="ja-JP" dirty="0" smtClean="0"/>
            </a:br>
            <a:r>
              <a:rPr lang="en-US" altLang="ja-JP" dirty="0" smtClean="0"/>
              <a:t>RT</a:t>
            </a:r>
            <a:r>
              <a:rPr lang="ja-JP" altLang="en-US" dirty="0" smtClean="0"/>
              <a:t>ミドルウェア賞</a:t>
            </a:r>
            <a:endParaRPr kumimoji="1" lang="ja-JP" altLang="en-US" dirty="0"/>
          </a:p>
        </p:txBody>
      </p:sp>
      <p:sp>
        <p:nvSpPr>
          <p:cNvPr id="3" name="コンテンツ プレースホルダー 2"/>
          <p:cNvSpPr>
            <a:spLocks noGrp="1"/>
          </p:cNvSpPr>
          <p:nvPr>
            <p:ph idx="1"/>
          </p:nvPr>
        </p:nvSpPr>
        <p:spPr>
          <a:xfrm>
            <a:off x="457200" y="1591735"/>
            <a:ext cx="8229600" cy="3139015"/>
          </a:xfrm>
        </p:spPr>
        <p:txBody>
          <a:bodyPr>
            <a:normAutofit/>
          </a:bodyPr>
          <a:lstStyle/>
          <a:p>
            <a:pPr marL="0" indent="0">
              <a:buNone/>
            </a:pPr>
            <a:r>
              <a:rPr lang="ja-JP" altLang="en-US" dirty="0" smtClean="0"/>
              <a:t>総合評価として一番優秀な開発成果に対して最優秀賞として 「計測自動制御学会</a:t>
            </a:r>
            <a:r>
              <a:rPr lang="en-US" altLang="ja-JP" dirty="0" smtClean="0"/>
              <a:t>RT</a:t>
            </a:r>
            <a:r>
              <a:rPr lang="ja-JP" altLang="en-US" dirty="0" smtClean="0"/>
              <a:t>ミドルウエア賞」を表彰します。</a:t>
            </a:r>
          </a:p>
        </p:txBody>
      </p:sp>
      <p:sp>
        <p:nvSpPr>
          <p:cNvPr id="4" name="テキスト ボックス 3"/>
          <p:cNvSpPr txBox="1"/>
          <p:nvPr/>
        </p:nvSpPr>
        <p:spPr>
          <a:xfrm>
            <a:off x="349250" y="3832484"/>
            <a:ext cx="8445500" cy="2554545"/>
          </a:xfrm>
          <a:prstGeom prst="rect">
            <a:avLst/>
          </a:prstGeom>
          <a:solidFill>
            <a:srgbClr val="92D050"/>
          </a:solidFill>
        </p:spPr>
        <p:txBody>
          <a:bodyPr wrap="square" rtlCol="0">
            <a:spAutoFit/>
          </a:bodyPr>
          <a:lstStyle/>
          <a:p>
            <a:r>
              <a:rPr lang="en-US" altLang="ja-JP" sz="3200" dirty="0"/>
              <a:t>USB</a:t>
            </a:r>
            <a:r>
              <a:rPr lang="ja-JP" altLang="en-US" sz="3200" dirty="0"/>
              <a:t>メモリに搭載したポータブル</a:t>
            </a:r>
            <a:r>
              <a:rPr lang="en-US" altLang="ja-JP" sz="3200" dirty="0"/>
              <a:t>RTM</a:t>
            </a:r>
            <a:r>
              <a:rPr lang="ja-JP" altLang="en-US" sz="3200" dirty="0"/>
              <a:t>環境を</a:t>
            </a:r>
            <a:r>
              <a:rPr lang="ja-JP" altLang="en-US" sz="3200" dirty="0" smtClean="0"/>
              <a:t>用いたロボット</a:t>
            </a:r>
            <a:r>
              <a:rPr lang="ja-JP" altLang="en-US" sz="3200" dirty="0"/>
              <a:t>教育ツール</a:t>
            </a:r>
          </a:p>
          <a:p>
            <a:r>
              <a:rPr lang="ja-JP" altLang="en-US" sz="3200" dirty="0"/>
              <a:t>埼玉大学</a:t>
            </a:r>
          </a:p>
          <a:p>
            <a:r>
              <a:rPr lang="ja-JP" altLang="en-US" sz="3200" dirty="0"/>
              <a:t>野際 章人 </a:t>
            </a:r>
            <a:r>
              <a:rPr lang="ja-JP" altLang="en-US" sz="3200" dirty="0" smtClean="0"/>
              <a:t>殿</a:t>
            </a:r>
            <a:r>
              <a:rPr lang="en-US" altLang="ja-JP" sz="3200" dirty="0" smtClean="0"/>
              <a:t>, </a:t>
            </a:r>
            <a:r>
              <a:rPr lang="ja-JP" altLang="en-US" sz="3200" dirty="0" smtClean="0"/>
              <a:t>藤間 </a:t>
            </a:r>
            <a:r>
              <a:rPr lang="ja-JP" altLang="en-US" sz="3200" dirty="0"/>
              <a:t>瑞樹 </a:t>
            </a:r>
            <a:r>
              <a:rPr lang="ja-JP" altLang="en-US" sz="3200" dirty="0" smtClean="0"/>
              <a:t>殿</a:t>
            </a:r>
            <a:r>
              <a:rPr lang="en-US" altLang="ja-JP" sz="3200" dirty="0" smtClean="0"/>
              <a:t>, </a:t>
            </a:r>
            <a:r>
              <a:rPr lang="ja-JP" altLang="en-US" sz="3200" dirty="0" smtClean="0"/>
              <a:t>程島 </a:t>
            </a:r>
            <a:r>
              <a:rPr lang="ja-JP" altLang="en-US" sz="3200" dirty="0"/>
              <a:t>竜一 殿</a:t>
            </a:r>
          </a:p>
          <a:p>
            <a:r>
              <a:rPr lang="ja-JP" altLang="en-US" sz="3200" dirty="0"/>
              <a:t>琴坂 信哉 </a:t>
            </a:r>
            <a:r>
              <a:rPr lang="ja-JP" altLang="en-US" sz="3200" dirty="0" smtClean="0"/>
              <a:t>殿</a:t>
            </a:r>
            <a:endParaRPr lang="ja-JP" altLang="en-US" sz="3200" dirty="0"/>
          </a:p>
        </p:txBody>
      </p:sp>
    </p:spTree>
    <p:extLst>
      <p:ext uri="{BB962C8B-B14F-4D97-AF65-F5344CB8AC3E}">
        <p14:creationId xmlns:p14="http://schemas.microsoft.com/office/powerpoint/2010/main" val="1110562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賞の種類</a:t>
            </a:r>
            <a:endParaRPr kumimoji="1" lang="ja-JP" altLang="en-US" dirty="0"/>
          </a:p>
        </p:txBody>
      </p:sp>
      <p:sp>
        <p:nvSpPr>
          <p:cNvPr id="3" name="コンテンツ プレースホルダー 2"/>
          <p:cNvSpPr>
            <a:spLocks noGrp="1"/>
          </p:cNvSpPr>
          <p:nvPr>
            <p:ph idx="1"/>
          </p:nvPr>
        </p:nvSpPr>
        <p:spPr/>
        <p:txBody>
          <a:bodyPr/>
          <a:lstStyle/>
          <a:p>
            <a:r>
              <a:rPr kumimoji="1" lang="ja-JP" altLang="en-US" sz="3600" dirty="0" smtClean="0"/>
              <a:t>個人協賛：</a:t>
            </a:r>
            <a:r>
              <a:rPr kumimoji="1" lang="en-US" altLang="ja-JP" sz="3600" dirty="0" smtClean="0"/>
              <a:t>9</a:t>
            </a:r>
            <a:r>
              <a:rPr kumimoji="1" lang="ja-JP" altLang="en-US" sz="3600" dirty="0" smtClean="0"/>
              <a:t>件</a:t>
            </a:r>
            <a:endParaRPr kumimoji="1" lang="en-US" altLang="ja-JP" sz="3600" dirty="0" smtClean="0"/>
          </a:p>
          <a:p>
            <a:r>
              <a:rPr kumimoji="1" lang="ja-JP" altLang="en-US" sz="3600" dirty="0" smtClean="0"/>
              <a:t>団体協賛：</a:t>
            </a:r>
            <a:r>
              <a:rPr kumimoji="1" lang="en-US" altLang="ja-JP" sz="3600" dirty="0" smtClean="0"/>
              <a:t>9</a:t>
            </a:r>
            <a:r>
              <a:rPr kumimoji="1" lang="ja-JP" altLang="en-US" sz="3600" dirty="0" smtClean="0"/>
              <a:t>件</a:t>
            </a:r>
            <a:endParaRPr kumimoji="1" lang="en-US" altLang="ja-JP" sz="3600" dirty="0" smtClean="0"/>
          </a:p>
          <a:p>
            <a:r>
              <a:rPr lang="ja-JP" altLang="en-US" sz="3600" dirty="0" smtClean="0"/>
              <a:t>賞品協賛</a:t>
            </a:r>
            <a:r>
              <a:rPr lang="ja-JP" altLang="en-US" sz="3600" dirty="0" smtClean="0"/>
              <a:t>：</a:t>
            </a:r>
            <a:r>
              <a:rPr lang="en-US" altLang="ja-JP" sz="3600" dirty="0"/>
              <a:t>2</a:t>
            </a:r>
            <a:r>
              <a:rPr lang="ja-JP" altLang="en-US" sz="3600" dirty="0" smtClean="0"/>
              <a:t>件</a:t>
            </a:r>
            <a:endParaRPr lang="en-US" altLang="ja-JP" sz="3600" dirty="0" smtClean="0"/>
          </a:p>
          <a:p>
            <a:r>
              <a:rPr kumimoji="1" lang="ja-JP" altLang="en-US" sz="4000" dirty="0" smtClean="0"/>
              <a:t>計測自動制御学会</a:t>
            </a:r>
            <a:r>
              <a:rPr kumimoji="1" lang="en-US" altLang="ja-JP" sz="4000" dirty="0" smtClean="0"/>
              <a:t>RT</a:t>
            </a:r>
            <a:r>
              <a:rPr kumimoji="1" lang="ja-JP" altLang="en-US" sz="4000" dirty="0" smtClean="0"/>
              <a:t>ミドルウェア賞</a:t>
            </a:r>
            <a:endParaRPr kumimoji="1" lang="en-US" altLang="ja-JP" sz="4000" dirty="0" smtClean="0"/>
          </a:p>
          <a:p>
            <a:endParaRPr kumimoji="1" lang="en-US" altLang="ja-JP" dirty="0" smtClean="0"/>
          </a:p>
          <a:p>
            <a:endParaRPr kumimoji="1" lang="ja-JP" altLang="en-US" dirty="0"/>
          </a:p>
        </p:txBody>
      </p:sp>
    </p:spTree>
    <p:extLst>
      <p:ext uri="{BB962C8B-B14F-4D97-AF65-F5344CB8AC3E}">
        <p14:creationId xmlns:p14="http://schemas.microsoft.com/office/powerpoint/2010/main" val="25623629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kumimoji="1" lang="ja-JP" altLang="en-US" sz="6600" dirty="0" smtClean="0"/>
              <a:t>個人協賛</a:t>
            </a:r>
            <a:endParaRPr kumimoji="1" lang="ja-JP" altLang="en-US" sz="6600" dirty="0"/>
          </a:p>
        </p:txBody>
      </p:sp>
      <p:sp>
        <p:nvSpPr>
          <p:cNvPr id="3" name="サブタイトル 2"/>
          <p:cNvSpPr>
            <a:spLocks noGrp="1"/>
          </p:cNvSpPr>
          <p:nvPr>
            <p:ph type="subTitle" idx="1"/>
          </p:nvPr>
        </p:nvSpPr>
        <p:spPr/>
        <p:txBody>
          <a:bodyPr/>
          <a:lstStyle/>
          <a:p>
            <a:endParaRPr kumimoji="1" lang="ja-JP" altLang="en-US"/>
          </a:p>
        </p:txBody>
      </p:sp>
      <p:pic>
        <p:nvPicPr>
          <p:cNvPr id="4" name="Picture 6" descr="piping_rtm_logo.png">
            <a:hlinkClick r:id="rId2"/>
          </p:cNvPr>
          <p:cNvPicPr>
            <a:picLocks noChangeAspect="1" noChangeArrowheads="1"/>
          </p:cNvPicPr>
          <p:nvPr/>
        </p:nvPicPr>
        <p:blipFill rotWithShape="1">
          <a:blip r:embed="rId3" cstate="print"/>
          <a:srcRect l="10783" t="6274" r="10916" b="7807"/>
          <a:stretch/>
        </p:blipFill>
        <p:spPr bwMode="auto">
          <a:xfrm>
            <a:off x="6547930" y="94999"/>
            <a:ext cx="2450249" cy="1513667"/>
          </a:xfrm>
          <a:prstGeom prst="rect">
            <a:avLst/>
          </a:prstGeom>
          <a:noFill/>
          <a:ln w="9525">
            <a:noFill/>
            <a:miter lim="800000"/>
            <a:headEnd/>
            <a:tailEnd/>
          </a:ln>
        </p:spPr>
      </p:pic>
    </p:spTree>
    <p:extLst>
      <p:ext uri="{BB962C8B-B14F-4D97-AF65-F5344CB8AC3E}">
        <p14:creationId xmlns:p14="http://schemas.microsoft.com/office/powerpoint/2010/main" val="9207386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便利ツール賞</a:t>
            </a:r>
            <a:endParaRPr kumimoji="1" lang="ja-JP" altLang="en-US" dirty="0"/>
          </a:p>
        </p:txBody>
      </p:sp>
      <p:sp>
        <p:nvSpPr>
          <p:cNvPr id="3" name="コンテンツ プレースホルダー 2"/>
          <p:cNvSpPr>
            <a:spLocks noGrp="1"/>
          </p:cNvSpPr>
          <p:nvPr>
            <p:ph idx="1"/>
          </p:nvPr>
        </p:nvSpPr>
        <p:spPr>
          <a:xfrm>
            <a:off x="457200" y="2142068"/>
            <a:ext cx="8229600" cy="2146300"/>
          </a:xfrm>
        </p:spPr>
        <p:txBody>
          <a:bodyPr/>
          <a:lstStyle/>
          <a:p>
            <a:pPr marL="0" indent="0">
              <a:buNone/>
            </a:pPr>
            <a:r>
              <a:rPr kumimoji="1" lang="en-US" altLang="ja-JP" dirty="0" smtClean="0"/>
              <a:t>RTM</a:t>
            </a:r>
            <a:r>
              <a:rPr kumimoji="1" lang="ja-JP" altLang="en-US" dirty="0" smtClean="0"/>
              <a:t>を利用して，ロボットアプリケーションシステムを構築するために有用なツールを表彰することで，そのようなツールの開発促進・普及を期待します．</a:t>
            </a:r>
            <a:endParaRPr kumimoji="1" lang="ja-JP" altLang="en-US" dirty="0"/>
          </a:p>
        </p:txBody>
      </p:sp>
      <p:sp>
        <p:nvSpPr>
          <p:cNvPr id="4" name="テキスト ボックス 3"/>
          <p:cNvSpPr txBox="1"/>
          <p:nvPr/>
        </p:nvSpPr>
        <p:spPr>
          <a:xfrm>
            <a:off x="442383" y="4646386"/>
            <a:ext cx="8445500" cy="1754326"/>
          </a:xfrm>
          <a:prstGeom prst="rect">
            <a:avLst/>
          </a:prstGeom>
          <a:solidFill>
            <a:srgbClr val="92D050"/>
          </a:solidFill>
        </p:spPr>
        <p:txBody>
          <a:bodyPr wrap="square" rtlCol="0">
            <a:spAutoFit/>
          </a:bodyPr>
          <a:lstStyle/>
          <a:p>
            <a:r>
              <a:rPr lang="ja-JP" altLang="en-US" sz="3600" dirty="0"/>
              <a:t>複合コンポーネント作成支援ツールの開発</a:t>
            </a:r>
          </a:p>
          <a:p>
            <a:r>
              <a:rPr lang="ja-JP" altLang="en-US" sz="3600" dirty="0" smtClean="0"/>
              <a:t>個人</a:t>
            </a:r>
            <a:r>
              <a:rPr lang="ja-JP" altLang="en-US" sz="3600" dirty="0"/>
              <a:t>参加</a:t>
            </a:r>
          </a:p>
          <a:p>
            <a:r>
              <a:rPr lang="ja-JP" altLang="en-US" sz="3600" dirty="0"/>
              <a:t>宮本 信彦 </a:t>
            </a:r>
            <a:r>
              <a:rPr lang="ja-JP" altLang="en-US" sz="3600" dirty="0" smtClean="0"/>
              <a:t>殿</a:t>
            </a:r>
            <a:endParaRPr lang="en-US" altLang="ja-JP" sz="3600" dirty="0" smtClean="0"/>
          </a:p>
        </p:txBody>
      </p:sp>
      <p:sp>
        <p:nvSpPr>
          <p:cNvPr id="5" name="コンテンツ プレースホルダー 2"/>
          <p:cNvSpPr txBox="1">
            <a:spLocks/>
          </p:cNvSpPr>
          <p:nvPr/>
        </p:nvSpPr>
        <p:spPr>
          <a:xfrm>
            <a:off x="550333" y="1447273"/>
            <a:ext cx="8229600" cy="694795"/>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a:buFont typeface="Arial"/>
              <a:buNone/>
            </a:pPr>
            <a:r>
              <a:rPr lang="ja-JP" altLang="en-US" dirty="0" smtClean="0"/>
              <a:t>協賛者：末廣尚士（電通大）</a:t>
            </a:r>
            <a:endParaRPr lang="ja-JP" altLang="en-US" dirty="0"/>
          </a:p>
        </p:txBody>
      </p:sp>
    </p:spTree>
    <p:extLst>
      <p:ext uri="{BB962C8B-B14F-4D97-AF65-F5344CB8AC3E}">
        <p14:creationId xmlns:p14="http://schemas.microsoft.com/office/powerpoint/2010/main" val="257713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女流</a:t>
            </a:r>
            <a:r>
              <a:rPr kumimoji="1" lang="en-US" altLang="ja-JP" dirty="0" smtClean="0"/>
              <a:t>RT</a:t>
            </a:r>
            <a:r>
              <a:rPr kumimoji="1" lang="ja-JP" altLang="en-US" dirty="0" smtClean="0"/>
              <a:t>コンポーネント賞</a:t>
            </a:r>
            <a:r>
              <a:rPr kumimoji="1" lang="en-US" altLang="ja-JP" dirty="0" smtClean="0"/>
              <a:t/>
            </a:r>
            <a:br>
              <a:rPr kumimoji="1" lang="en-US" altLang="ja-JP" dirty="0" smtClean="0"/>
            </a:br>
            <a:r>
              <a:rPr lang="en-US" altLang="ja-JP" dirty="0" smtClean="0"/>
              <a:t>【</a:t>
            </a:r>
            <a:r>
              <a:rPr lang="ja-JP" altLang="en-US" dirty="0" smtClean="0"/>
              <a:t>ビギナー限定</a:t>
            </a:r>
            <a:r>
              <a:rPr lang="en-US" altLang="ja-JP" dirty="0" smtClean="0"/>
              <a:t>】</a:t>
            </a:r>
            <a:endParaRPr kumimoji="1" lang="ja-JP" altLang="en-US" dirty="0"/>
          </a:p>
        </p:txBody>
      </p:sp>
      <p:sp>
        <p:nvSpPr>
          <p:cNvPr id="3" name="コンテンツ プレースホルダー 2"/>
          <p:cNvSpPr>
            <a:spLocks noGrp="1"/>
          </p:cNvSpPr>
          <p:nvPr>
            <p:ph idx="1"/>
          </p:nvPr>
        </p:nvSpPr>
        <p:spPr>
          <a:xfrm>
            <a:off x="457200" y="2142068"/>
            <a:ext cx="8229600" cy="2146300"/>
          </a:xfrm>
        </p:spPr>
        <p:txBody>
          <a:bodyPr/>
          <a:lstStyle/>
          <a:p>
            <a:pPr marL="0" indent="0">
              <a:buNone/>
            </a:pPr>
            <a:r>
              <a:rPr lang="ja-JP" altLang="en-US" dirty="0"/>
              <a:t>女性の研究者、技術者、学生、その他ＲＴミドルウェアに関心をもつ持つ女性が主体となって作成した作品を表彰することで、ＲＴミドルウェア普及に女性の力を活用しようというものである。</a:t>
            </a:r>
            <a:endParaRPr kumimoji="1" lang="ja-JP" altLang="en-US" dirty="0"/>
          </a:p>
        </p:txBody>
      </p:sp>
      <p:sp>
        <p:nvSpPr>
          <p:cNvPr id="4" name="テキスト ボックス 3"/>
          <p:cNvSpPr txBox="1"/>
          <p:nvPr/>
        </p:nvSpPr>
        <p:spPr>
          <a:xfrm>
            <a:off x="235527" y="4532093"/>
            <a:ext cx="8672946" cy="2062103"/>
          </a:xfrm>
          <a:prstGeom prst="rect">
            <a:avLst/>
          </a:prstGeom>
          <a:solidFill>
            <a:srgbClr val="92D050"/>
          </a:solidFill>
        </p:spPr>
        <p:txBody>
          <a:bodyPr wrap="square" rtlCol="0">
            <a:spAutoFit/>
          </a:bodyPr>
          <a:lstStyle/>
          <a:p>
            <a:r>
              <a:rPr lang="ja-JP" altLang="en-US" sz="3200" dirty="0"/>
              <a:t>多目的利用が可能な画像出力</a:t>
            </a:r>
            <a:r>
              <a:rPr lang="en-US" altLang="ja-JP" sz="3200" dirty="0"/>
              <a:t>RT</a:t>
            </a:r>
            <a:r>
              <a:rPr lang="ja-JP" altLang="en-US" sz="3200" dirty="0"/>
              <a:t>コンポーネント</a:t>
            </a:r>
          </a:p>
          <a:p>
            <a:r>
              <a:rPr lang="ja-JP" altLang="en-US" sz="3200" dirty="0"/>
              <a:t>芝浦工業大学</a:t>
            </a:r>
          </a:p>
          <a:p>
            <a:r>
              <a:rPr lang="ja-JP" altLang="en-US" sz="3200" dirty="0"/>
              <a:t>下山 未来 </a:t>
            </a:r>
            <a:r>
              <a:rPr lang="ja-JP" altLang="en-US" sz="3200" dirty="0" smtClean="0"/>
              <a:t>殿</a:t>
            </a:r>
            <a:r>
              <a:rPr lang="en-US" altLang="ja-JP" sz="3200" dirty="0" smtClean="0"/>
              <a:t>, </a:t>
            </a:r>
            <a:r>
              <a:rPr lang="ja-JP" altLang="en-US" sz="3200" dirty="0" smtClean="0"/>
              <a:t>藤本 </a:t>
            </a:r>
            <a:r>
              <a:rPr lang="ja-JP" altLang="en-US" sz="3200" dirty="0"/>
              <a:t>一真 </a:t>
            </a:r>
            <a:r>
              <a:rPr lang="ja-JP" altLang="en-US" sz="3200" dirty="0" smtClean="0"/>
              <a:t>殿</a:t>
            </a:r>
            <a:r>
              <a:rPr lang="en-US" altLang="ja-JP" sz="3200" dirty="0" smtClean="0"/>
              <a:t>, </a:t>
            </a:r>
            <a:r>
              <a:rPr lang="ja-JP" altLang="en-US" sz="3200" dirty="0" smtClean="0"/>
              <a:t>安田 </a:t>
            </a:r>
            <a:r>
              <a:rPr lang="ja-JP" altLang="en-US" sz="3200" dirty="0"/>
              <a:t>福啓 </a:t>
            </a:r>
            <a:r>
              <a:rPr lang="ja-JP" altLang="en-US" sz="3200" dirty="0" smtClean="0"/>
              <a:t>殿</a:t>
            </a:r>
            <a:r>
              <a:rPr lang="en-US" altLang="ja-JP" sz="3200" dirty="0" smtClean="0"/>
              <a:t>, </a:t>
            </a:r>
          </a:p>
          <a:p>
            <a:r>
              <a:rPr lang="ja-JP" altLang="en-US" sz="3200" dirty="0" smtClean="0"/>
              <a:t>松</a:t>
            </a:r>
            <a:r>
              <a:rPr lang="ja-JP" altLang="en-US" sz="3200" dirty="0"/>
              <a:t>日楽 信人 </a:t>
            </a:r>
            <a:r>
              <a:rPr lang="ja-JP" altLang="en-US" sz="3200" dirty="0" smtClean="0"/>
              <a:t>殿</a:t>
            </a:r>
            <a:endParaRPr lang="ja-JP" altLang="en-US" sz="3200" dirty="0"/>
          </a:p>
        </p:txBody>
      </p:sp>
      <p:sp>
        <p:nvSpPr>
          <p:cNvPr id="5" name="コンテンツ プレースホルダー 2"/>
          <p:cNvSpPr txBox="1">
            <a:spLocks/>
          </p:cNvSpPr>
          <p:nvPr/>
        </p:nvSpPr>
        <p:spPr>
          <a:xfrm>
            <a:off x="550333" y="1447273"/>
            <a:ext cx="8229600" cy="694795"/>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a:buFont typeface="Arial"/>
              <a:buNone/>
            </a:pPr>
            <a:r>
              <a:rPr lang="ja-JP" altLang="en-US" dirty="0" smtClean="0"/>
              <a:t>協賛者：平井成興（千葉工大）</a:t>
            </a:r>
            <a:endParaRPr lang="ja-JP" altLang="en-US" dirty="0"/>
          </a:p>
        </p:txBody>
      </p:sp>
    </p:spTree>
    <p:extLst>
      <p:ext uri="{BB962C8B-B14F-4D97-AF65-F5344CB8AC3E}">
        <p14:creationId xmlns:p14="http://schemas.microsoft.com/office/powerpoint/2010/main" val="3824121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再チャレンジ賞</a:t>
            </a:r>
            <a:endParaRPr kumimoji="1" lang="ja-JP" altLang="en-US" dirty="0"/>
          </a:p>
        </p:txBody>
      </p:sp>
      <p:sp>
        <p:nvSpPr>
          <p:cNvPr id="3" name="コンテンツ プレースホルダー 2"/>
          <p:cNvSpPr>
            <a:spLocks noGrp="1"/>
          </p:cNvSpPr>
          <p:nvPr>
            <p:ph idx="1"/>
          </p:nvPr>
        </p:nvSpPr>
        <p:spPr>
          <a:xfrm>
            <a:off x="457200" y="2142068"/>
            <a:ext cx="8229600" cy="2146300"/>
          </a:xfrm>
        </p:spPr>
        <p:txBody>
          <a:bodyPr/>
          <a:lstStyle/>
          <a:p>
            <a:pPr marL="0" indent="0">
              <a:buNone/>
            </a:pPr>
            <a:r>
              <a:rPr lang="ja-JP" altLang="en-US" dirty="0" smtClean="0"/>
              <a:t>過去に本コンテストに発表したものの受賞に至らなかった者が、再チャレンジした作品を対象とする。</a:t>
            </a:r>
            <a:endParaRPr kumimoji="1" lang="ja-JP" altLang="en-US" dirty="0"/>
          </a:p>
        </p:txBody>
      </p:sp>
      <p:sp>
        <p:nvSpPr>
          <p:cNvPr id="4" name="テキスト ボックス 3"/>
          <p:cNvSpPr txBox="1"/>
          <p:nvPr/>
        </p:nvSpPr>
        <p:spPr>
          <a:xfrm>
            <a:off x="442383" y="5012798"/>
            <a:ext cx="8445500" cy="1015663"/>
          </a:xfrm>
          <a:prstGeom prst="rect">
            <a:avLst/>
          </a:prstGeom>
          <a:solidFill>
            <a:srgbClr val="92D050"/>
          </a:solidFill>
        </p:spPr>
        <p:txBody>
          <a:bodyPr wrap="square" rtlCol="0">
            <a:spAutoFit/>
          </a:bodyPr>
          <a:lstStyle/>
          <a:p>
            <a:pPr algn="ctr"/>
            <a:r>
              <a:rPr lang="ja-JP" altLang="en-US" sz="6000" dirty="0" smtClean="0"/>
              <a:t>該当無し</a:t>
            </a:r>
            <a:endParaRPr lang="en-US" altLang="ja-JP" sz="6000" dirty="0" smtClean="0"/>
          </a:p>
        </p:txBody>
      </p:sp>
      <p:sp>
        <p:nvSpPr>
          <p:cNvPr id="5" name="コンテンツ プレースホルダー 2"/>
          <p:cNvSpPr txBox="1">
            <a:spLocks/>
          </p:cNvSpPr>
          <p:nvPr/>
        </p:nvSpPr>
        <p:spPr>
          <a:xfrm>
            <a:off x="550333" y="1447273"/>
            <a:ext cx="8229600" cy="694795"/>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a:buFont typeface="Arial"/>
              <a:buNone/>
            </a:pPr>
            <a:r>
              <a:rPr lang="ja-JP" altLang="en-US" dirty="0" smtClean="0"/>
              <a:t>協賛者：平井成興（千葉工大）</a:t>
            </a:r>
            <a:endParaRPr lang="ja-JP" altLang="en-US" dirty="0"/>
          </a:p>
        </p:txBody>
      </p:sp>
    </p:spTree>
    <p:extLst>
      <p:ext uri="{BB962C8B-B14F-4D97-AF65-F5344CB8AC3E}">
        <p14:creationId xmlns:p14="http://schemas.microsoft.com/office/powerpoint/2010/main" val="565397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dirty="0"/>
              <a:t>RT</a:t>
            </a:r>
            <a:r>
              <a:rPr lang="ja-JP" altLang="en-US" dirty="0"/>
              <a:t>ミドルウェア普及しま賞</a:t>
            </a:r>
            <a:endParaRPr kumimoji="1" lang="ja-JP" altLang="en-US" dirty="0"/>
          </a:p>
        </p:txBody>
      </p:sp>
      <p:sp>
        <p:nvSpPr>
          <p:cNvPr id="3" name="コンテンツ プレースホルダー 2"/>
          <p:cNvSpPr>
            <a:spLocks noGrp="1"/>
          </p:cNvSpPr>
          <p:nvPr>
            <p:ph idx="1"/>
          </p:nvPr>
        </p:nvSpPr>
        <p:spPr>
          <a:xfrm>
            <a:off x="457200" y="2142068"/>
            <a:ext cx="8229600" cy="2146300"/>
          </a:xfrm>
        </p:spPr>
        <p:txBody>
          <a:bodyPr>
            <a:normAutofit fontScale="92500"/>
          </a:bodyPr>
          <a:lstStyle/>
          <a:p>
            <a:pPr marL="0" indent="0">
              <a:buNone/>
            </a:pPr>
            <a:r>
              <a:rPr lang="ja-JP" altLang="en-US" dirty="0" smtClean="0"/>
              <a:t>多様なフィールドで、こんなサービスを実現したい！をＲＴミドルウェアを使って簡易に実現し、その効果を実証することで、ＲＴミドルウェアの普及に貢献している作品に対して贈呈いたします。</a:t>
            </a:r>
            <a:endParaRPr lang="ja-JP" altLang="en-US" dirty="0"/>
          </a:p>
        </p:txBody>
      </p:sp>
      <p:sp>
        <p:nvSpPr>
          <p:cNvPr id="4" name="テキスト ボックス 3"/>
          <p:cNvSpPr txBox="1"/>
          <p:nvPr/>
        </p:nvSpPr>
        <p:spPr>
          <a:xfrm>
            <a:off x="349250" y="4093117"/>
            <a:ext cx="8445500" cy="2554545"/>
          </a:xfrm>
          <a:prstGeom prst="rect">
            <a:avLst/>
          </a:prstGeom>
          <a:solidFill>
            <a:srgbClr val="92D050"/>
          </a:solidFill>
        </p:spPr>
        <p:txBody>
          <a:bodyPr wrap="square" rtlCol="0">
            <a:spAutoFit/>
          </a:bodyPr>
          <a:lstStyle/>
          <a:p>
            <a:r>
              <a:rPr lang="ja-JP" altLang="en-US" sz="3200" dirty="0"/>
              <a:t>自動運転研究用の市販乗用車への</a:t>
            </a:r>
            <a:r>
              <a:rPr lang="en-US" altLang="ja-JP" sz="3200" dirty="0"/>
              <a:t>RTM</a:t>
            </a:r>
            <a:r>
              <a:rPr lang="ja-JP" altLang="en-US" sz="3200" dirty="0"/>
              <a:t>の</a:t>
            </a:r>
            <a:r>
              <a:rPr lang="ja-JP" altLang="en-US" sz="3200" dirty="0" smtClean="0"/>
              <a:t>導入</a:t>
            </a:r>
            <a:endParaRPr lang="en-US" altLang="ja-JP" sz="3200" dirty="0" smtClean="0"/>
          </a:p>
          <a:p>
            <a:endParaRPr lang="ja-JP" altLang="en-US" sz="3200" dirty="0"/>
          </a:p>
          <a:p>
            <a:r>
              <a:rPr lang="ja-JP" altLang="en-US" sz="3200" dirty="0" smtClean="0"/>
              <a:t>東京</a:t>
            </a:r>
            <a:r>
              <a:rPr lang="ja-JP" altLang="en-US" sz="3200" dirty="0"/>
              <a:t>理科大学</a:t>
            </a:r>
          </a:p>
          <a:p>
            <a:r>
              <a:rPr lang="ja-JP" altLang="en-US" sz="3200" dirty="0"/>
              <a:t>堀 佑大朗 殿，陳 祐樹 </a:t>
            </a:r>
            <a:r>
              <a:rPr lang="ja-JP" altLang="en-US" sz="3200" dirty="0" smtClean="0"/>
              <a:t>殿</a:t>
            </a:r>
            <a:r>
              <a:rPr lang="en-US" altLang="ja-JP" sz="3200" dirty="0" smtClean="0"/>
              <a:t>, </a:t>
            </a:r>
            <a:r>
              <a:rPr lang="ja-JP" altLang="en-US" sz="3200" dirty="0" smtClean="0"/>
              <a:t>羽根 </a:t>
            </a:r>
            <a:r>
              <a:rPr lang="ja-JP" altLang="en-US" sz="3200" dirty="0"/>
              <a:t>青玄 殿，小木津 武樹 </a:t>
            </a:r>
            <a:r>
              <a:rPr lang="ja-JP" altLang="en-US" sz="3200" dirty="0" smtClean="0"/>
              <a:t>殿</a:t>
            </a:r>
            <a:r>
              <a:rPr lang="en-US" altLang="ja-JP" sz="3200" dirty="0" smtClean="0"/>
              <a:t>, </a:t>
            </a:r>
            <a:r>
              <a:rPr lang="ja-JP" altLang="en-US" sz="3200" dirty="0" smtClean="0"/>
              <a:t>竹村 </a:t>
            </a:r>
            <a:r>
              <a:rPr lang="ja-JP" altLang="en-US" sz="3200" dirty="0"/>
              <a:t>裕 殿，溝口 博 </a:t>
            </a:r>
            <a:r>
              <a:rPr lang="ja-JP" altLang="en-US" sz="3200" dirty="0" smtClean="0"/>
              <a:t>殿</a:t>
            </a:r>
            <a:endParaRPr lang="ja-JP" altLang="en-US" sz="3200" dirty="0"/>
          </a:p>
        </p:txBody>
      </p:sp>
      <p:sp>
        <p:nvSpPr>
          <p:cNvPr id="5" name="コンテンツ プレースホルダー 2"/>
          <p:cNvSpPr txBox="1">
            <a:spLocks/>
          </p:cNvSpPr>
          <p:nvPr/>
        </p:nvSpPr>
        <p:spPr>
          <a:xfrm>
            <a:off x="550333" y="1447273"/>
            <a:ext cx="8229600" cy="694795"/>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a:buNone/>
            </a:pPr>
            <a:r>
              <a:rPr lang="ja-JP" altLang="en-US" dirty="0" smtClean="0"/>
              <a:t>協賛者：塩沢恵子株式会社アドイン研究所）</a:t>
            </a:r>
            <a:endParaRPr lang="ja-JP" altLang="en-US" dirty="0"/>
          </a:p>
        </p:txBody>
      </p:sp>
    </p:spTree>
    <p:extLst>
      <p:ext uri="{BB962C8B-B14F-4D97-AF65-F5344CB8AC3E}">
        <p14:creationId xmlns:p14="http://schemas.microsoft.com/office/powerpoint/2010/main" val="3580433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インタラクション</a:t>
            </a:r>
            <a:r>
              <a:rPr lang="en-US" altLang="ja-JP" dirty="0" smtClean="0"/>
              <a:t>RTM</a:t>
            </a:r>
            <a:r>
              <a:rPr lang="ja-JP" altLang="en-US" dirty="0" smtClean="0"/>
              <a:t>賞 </a:t>
            </a:r>
            <a:endParaRPr kumimoji="1" lang="ja-JP" altLang="en-US" dirty="0"/>
          </a:p>
        </p:txBody>
      </p:sp>
      <p:sp>
        <p:nvSpPr>
          <p:cNvPr id="3" name="コンテンツ プレースホルダー 2"/>
          <p:cNvSpPr>
            <a:spLocks noGrp="1"/>
          </p:cNvSpPr>
          <p:nvPr>
            <p:ph idx="1"/>
          </p:nvPr>
        </p:nvSpPr>
        <p:spPr>
          <a:xfrm>
            <a:off x="457200" y="1975814"/>
            <a:ext cx="8229600" cy="2146300"/>
          </a:xfrm>
        </p:spPr>
        <p:txBody>
          <a:bodyPr>
            <a:normAutofit/>
          </a:bodyPr>
          <a:lstStyle/>
          <a:p>
            <a:pPr marL="0" indent="0">
              <a:buNone/>
            </a:pPr>
            <a:r>
              <a:rPr lang="ja-JP" altLang="en-US" sz="2800" dirty="0" smtClean="0"/>
              <a:t>多様なフィールドで、こんなサービスを実現したい！をＲＴミドルウェアを使って簡易に実現し、その効果を実証することで、ＲＴミドルウェアの普及に貢献している作品に対して贈呈いたします。</a:t>
            </a:r>
            <a:endParaRPr lang="ja-JP" altLang="en-US" sz="2800" dirty="0"/>
          </a:p>
        </p:txBody>
      </p:sp>
      <p:sp>
        <p:nvSpPr>
          <p:cNvPr id="5" name="コンテンツ プレースホルダー 2"/>
          <p:cNvSpPr txBox="1">
            <a:spLocks/>
          </p:cNvSpPr>
          <p:nvPr/>
        </p:nvSpPr>
        <p:spPr>
          <a:xfrm>
            <a:off x="550333" y="1281019"/>
            <a:ext cx="8229600" cy="694795"/>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a:buNone/>
            </a:pPr>
            <a:r>
              <a:rPr lang="ja-JP" altLang="en-US" sz="2800" dirty="0" smtClean="0"/>
              <a:t>協賛者：鈴川裕一（</a:t>
            </a:r>
            <a:r>
              <a:rPr lang="en-US" altLang="ja-JP" sz="2800" dirty="0" smtClean="0"/>
              <a:t>UD</a:t>
            </a:r>
            <a:r>
              <a:rPr lang="ja-JP" altLang="en-US" sz="2800" dirty="0" smtClean="0"/>
              <a:t>トラックス株式会社）</a:t>
            </a:r>
            <a:endParaRPr lang="ja-JP" altLang="en-US" sz="2800" dirty="0"/>
          </a:p>
        </p:txBody>
      </p:sp>
      <p:sp>
        <p:nvSpPr>
          <p:cNvPr id="6" name="テキスト ボックス 5"/>
          <p:cNvSpPr txBox="1"/>
          <p:nvPr/>
        </p:nvSpPr>
        <p:spPr>
          <a:xfrm>
            <a:off x="241300" y="3997419"/>
            <a:ext cx="8847666" cy="2677656"/>
          </a:xfrm>
          <a:prstGeom prst="rect">
            <a:avLst/>
          </a:prstGeom>
          <a:solidFill>
            <a:srgbClr val="92D050"/>
          </a:solidFill>
        </p:spPr>
        <p:txBody>
          <a:bodyPr wrap="square" rtlCol="0">
            <a:spAutoFit/>
          </a:bodyPr>
          <a:lstStyle/>
          <a:p>
            <a:r>
              <a:rPr lang="ja-JP" altLang="en-US" sz="2800" dirty="0"/>
              <a:t>歩行パターンを利用した人検出</a:t>
            </a:r>
            <a:r>
              <a:rPr lang="en-US" altLang="ja-JP" sz="2800" dirty="0"/>
              <a:t>RT</a:t>
            </a:r>
            <a:r>
              <a:rPr lang="ja-JP" altLang="en-US" sz="2800" dirty="0"/>
              <a:t>コンポーネント</a:t>
            </a:r>
          </a:p>
          <a:p>
            <a:r>
              <a:rPr lang="ja-JP" altLang="en-US" sz="2800" dirty="0" smtClean="0"/>
              <a:t>芝浦</a:t>
            </a:r>
            <a:r>
              <a:rPr lang="ja-JP" altLang="en-US" sz="2800" dirty="0"/>
              <a:t>工業大学</a:t>
            </a:r>
          </a:p>
          <a:p>
            <a:r>
              <a:rPr lang="ja-JP" altLang="en-US" sz="2800" dirty="0"/>
              <a:t>池田 貴政 殿，野見山　大基 殿，松日楽 信人 殿</a:t>
            </a:r>
          </a:p>
          <a:p>
            <a:r>
              <a:rPr lang="ja-JP" altLang="en-US" sz="2800" dirty="0"/>
              <a:t>東京女子大学</a:t>
            </a:r>
          </a:p>
          <a:p>
            <a:r>
              <a:rPr lang="ja-JP" altLang="en-US" sz="2800" dirty="0"/>
              <a:t>新井 初実 殿，木村 純麗 殿，坂井 栞 殿</a:t>
            </a:r>
          </a:p>
          <a:p>
            <a:r>
              <a:rPr lang="ja-JP" altLang="en-US" sz="2800" dirty="0"/>
              <a:t>薮井 えりか 殿，山崎 友希 殿，加藤 由花 </a:t>
            </a:r>
            <a:r>
              <a:rPr lang="ja-JP" altLang="en-US" sz="2800" dirty="0" smtClean="0"/>
              <a:t>殿</a:t>
            </a:r>
            <a:endParaRPr lang="ja-JP" altLang="en-US" sz="2800" dirty="0"/>
          </a:p>
        </p:txBody>
      </p:sp>
    </p:spTree>
    <p:extLst>
      <p:ext uri="{BB962C8B-B14F-4D97-AF65-F5344CB8AC3E}">
        <p14:creationId xmlns:p14="http://schemas.microsoft.com/office/powerpoint/2010/main" val="2047243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theme/theme1.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1000</TotalTime>
  <Words>1787</Words>
  <Application>Microsoft Office PowerPoint</Application>
  <PresentationFormat>画面に合わせる (4:3)</PresentationFormat>
  <Paragraphs>161</Paragraphs>
  <Slides>28</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28</vt:i4>
      </vt:variant>
    </vt:vector>
  </HeadingPairs>
  <TitlesOfParts>
    <vt:vector size="32" baseType="lpstr">
      <vt:lpstr>ＭＳ Ｐゴシック</vt:lpstr>
      <vt:lpstr>Arial</vt:lpstr>
      <vt:lpstr>Calibri</vt:lpstr>
      <vt:lpstr>ホワイト</vt:lpstr>
      <vt:lpstr>RTミドルウェアコンテスト2015 表彰式</vt:lpstr>
      <vt:lpstr>表彰プロセス</vt:lpstr>
      <vt:lpstr>賞の種類</vt:lpstr>
      <vt:lpstr>個人協賛</vt:lpstr>
      <vt:lpstr>便利ツール賞</vt:lpstr>
      <vt:lpstr>女流RTコンポーネント賞 【ビギナー限定】</vt:lpstr>
      <vt:lpstr>再チャレンジ賞</vt:lpstr>
      <vt:lpstr>RTミドルウェア普及しま賞</vt:lpstr>
      <vt:lpstr>インタラクションRTM賞 </vt:lpstr>
      <vt:lpstr>基幹業務RTM賞</vt:lpstr>
      <vt:lpstr>優秀RT技術賞</vt:lpstr>
      <vt:lpstr>サマーキャンプ賞</vt:lpstr>
      <vt:lpstr>ベストサポート賞</vt:lpstr>
      <vt:lpstr>団体協賛</vt:lpstr>
      <vt:lpstr>チェンジビジョン賞</vt:lpstr>
      <vt:lpstr>グローバルアシスト賞</vt:lpstr>
      <vt:lpstr>システムズエンジニアリング賞</vt:lpstr>
      <vt:lpstr>ロボットサービスイニシアチブ(RSi)賞</vt:lpstr>
      <vt:lpstr>組込みシステム技術協会賞</vt:lpstr>
      <vt:lpstr>アドイン賞</vt:lpstr>
      <vt:lpstr>SUGAR SWEET ROBOTICS賞</vt:lpstr>
      <vt:lpstr>ベストコンセプト賞</vt:lpstr>
      <vt:lpstr>日本ロボット工業会賞 【ビギナー限定】</vt:lpstr>
      <vt:lpstr>商品協賛</vt:lpstr>
      <vt:lpstr>ウィン電子工業賞</vt:lpstr>
      <vt:lpstr>セック特別賞</vt:lpstr>
      <vt:lpstr>最優秀賞</vt:lpstr>
      <vt:lpstr>計測自動制御学会学会 RTミドルウェア賞</vt:lpstr>
    </vt:vector>
  </TitlesOfParts>
  <Company>Meijo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RTミドルウェアコンテスト2015 表彰式</dc:title>
  <dc:creator>Kenichi Ohara</dc:creator>
  <cp:lastModifiedBy>安藤慶昭</cp:lastModifiedBy>
  <cp:revision>35</cp:revision>
  <dcterms:created xsi:type="dcterms:W3CDTF">2015-12-14T06:21:06Z</dcterms:created>
  <dcterms:modified xsi:type="dcterms:W3CDTF">2015-12-14T23:06:03Z</dcterms:modified>
</cp:coreProperties>
</file>