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92" r:id="rId17"/>
    <p:sldId id="271" r:id="rId18"/>
    <p:sldId id="272" r:id="rId19"/>
    <p:sldId id="273" r:id="rId20"/>
    <p:sldId id="274" r:id="rId21"/>
    <p:sldId id="275" r:id="rId22"/>
    <p:sldId id="276" r:id="rId23"/>
    <p:sldId id="295" r:id="rId24"/>
    <p:sldId id="280" r:id="rId25"/>
    <p:sldId id="278" r:id="rId26"/>
    <p:sldId id="279" r:id="rId27"/>
    <p:sldId id="289" r:id="rId28"/>
    <p:sldId id="284" r:id="rId29"/>
    <p:sldId id="285" r:id="rId30"/>
    <p:sldId id="290" r:id="rId31"/>
    <p:sldId id="291" r:id="rId32"/>
    <p:sldId id="287" r:id="rId33"/>
    <p:sldId id="288" r:id="rId34"/>
    <p:sldId id="293" r:id="rId35"/>
    <p:sldId id="294" r:id="rId3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中間スタイル 1 - アクセント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6" d="100"/>
          <a:sy n="46" d="100"/>
        </p:scale>
        <p:origin x="7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E01-0E0A-4391-BDC8-C0A23D3CDCB2}" type="datetimeFigureOut">
              <a:rPr kumimoji="1" lang="ja-JP" altLang="en-US" smtClean="0"/>
              <a:t>2014/12/4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7854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E01-0E0A-4391-BDC8-C0A23D3CDCB2}" type="datetimeFigureOut">
              <a:rPr kumimoji="1" lang="ja-JP" altLang="en-US" smtClean="0"/>
              <a:t>2014/12/4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0067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E01-0E0A-4391-BDC8-C0A23D3CDCB2}" type="datetimeFigureOut">
              <a:rPr kumimoji="1" lang="ja-JP" altLang="en-US" smtClean="0"/>
              <a:t>2014/12/4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2056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E01-0E0A-4391-BDC8-C0A23D3CDCB2}" type="datetimeFigureOut">
              <a:rPr kumimoji="1" lang="ja-JP" altLang="en-US" smtClean="0"/>
              <a:t>2014/12/4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4198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E01-0E0A-4391-BDC8-C0A23D3CDCB2}" type="datetimeFigureOut">
              <a:rPr kumimoji="1" lang="ja-JP" altLang="en-US" smtClean="0"/>
              <a:t>2014/12/4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7336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E01-0E0A-4391-BDC8-C0A23D3CDCB2}" type="datetimeFigureOut">
              <a:rPr kumimoji="1" lang="ja-JP" altLang="en-US" smtClean="0"/>
              <a:t>2014/12/4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1511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E01-0E0A-4391-BDC8-C0A23D3CDCB2}" type="datetimeFigureOut">
              <a:rPr kumimoji="1" lang="ja-JP" altLang="en-US" smtClean="0"/>
              <a:t>2014/12/4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4772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E01-0E0A-4391-BDC8-C0A23D3CDCB2}" type="datetimeFigureOut">
              <a:rPr kumimoji="1" lang="ja-JP" altLang="en-US" smtClean="0"/>
              <a:t>2014/12/4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2295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E01-0E0A-4391-BDC8-C0A23D3CDCB2}" type="datetimeFigureOut">
              <a:rPr kumimoji="1" lang="ja-JP" altLang="en-US" smtClean="0"/>
              <a:t>2014/12/4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6670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E01-0E0A-4391-BDC8-C0A23D3CDCB2}" type="datetimeFigureOut">
              <a:rPr kumimoji="1" lang="ja-JP" altLang="en-US" smtClean="0"/>
              <a:t>2014/12/4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8558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E01-0E0A-4391-BDC8-C0A23D3CDCB2}" type="datetimeFigureOut">
              <a:rPr kumimoji="1" lang="ja-JP" altLang="en-US" smtClean="0"/>
              <a:t>2014/12/4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9599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D4E01-0E0A-4391-BDC8-C0A23D3CDCB2}" type="datetimeFigureOut">
              <a:rPr kumimoji="1" lang="ja-JP" altLang="en-US" smtClean="0"/>
              <a:t>2014/12/4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1324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862445" y="1163926"/>
            <a:ext cx="10467109" cy="2387600"/>
          </a:xfrm>
        </p:spPr>
        <p:txBody>
          <a:bodyPr/>
          <a:lstStyle/>
          <a:p>
            <a:r>
              <a:rPr lang="ja-JP" altLang="en-US" dirty="0"/>
              <a:t>オフィスソフトを操作するための</a:t>
            </a:r>
            <a:r>
              <a:rPr lang="en-US" altLang="ja-JP" dirty="0"/>
              <a:t>RTC</a:t>
            </a:r>
            <a:r>
              <a:rPr lang="ja-JP" altLang="en-US" dirty="0"/>
              <a:t>群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5534747"/>
            <a:ext cx="9144000" cy="1655762"/>
          </a:xfrm>
        </p:spPr>
        <p:txBody>
          <a:bodyPr/>
          <a:lstStyle/>
          <a:p>
            <a:r>
              <a:rPr kumimoji="1" lang="ja-JP" altLang="en-US" dirty="0" smtClean="0"/>
              <a:t>宮本 信彦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2253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 smtClean="0"/>
              <a:t>Excel</a:t>
            </a:r>
            <a:r>
              <a:rPr lang="ja-JP" altLang="en-US" dirty="0" err="1" smtClean="0"/>
              <a:t>、</a:t>
            </a:r>
            <a:r>
              <a:rPr lang="en-US" altLang="ja-JP" dirty="0" err="1" smtClean="0"/>
              <a:t>Calc</a:t>
            </a:r>
            <a:r>
              <a:rPr lang="en-US" altLang="ja-JP" dirty="0" smtClean="0"/>
              <a:t>(</a:t>
            </a:r>
            <a:r>
              <a:rPr lang="ja-JP" altLang="en-US" dirty="0" smtClean="0"/>
              <a:t>表計算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64335"/>
            <a:ext cx="5427630" cy="2663247"/>
          </a:xfrm>
          <a:prstGeom prst="rect">
            <a:avLst/>
          </a:prstGeom>
        </p:spPr>
      </p:pic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55530" y="1946915"/>
            <a:ext cx="6082146" cy="5305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err="1" smtClean="0"/>
              <a:t>InPort</a:t>
            </a:r>
            <a:r>
              <a:rPr lang="ja-JP" altLang="en-US" dirty="0" smtClean="0"/>
              <a:t>で受信したデータをセルに入力</a:t>
            </a:r>
            <a:endParaRPr lang="ja-JP" altLang="en-US" dirty="0"/>
          </a:p>
        </p:txBody>
      </p:sp>
      <p:pic>
        <p:nvPicPr>
          <p:cNvPr id="7" name="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37676" y="2184708"/>
            <a:ext cx="5802313" cy="4351338"/>
          </a:xfrm>
        </p:spPr>
      </p:pic>
    </p:spTree>
    <p:extLst>
      <p:ext uri="{BB962C8B-B14F-4D97-AF65-F5344CB8AC3E}">
        <p14:creationId xmlns:p14="http://schemas.microsoft.com/office/powerpoint/2010/main" val="44015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ja-JP" dirty="0" smtClean="0"/>
              <a:t>Excel</a:t>
            </a:r>
            <a:r>
              <a:rPr lang="ja-JP" altLang="en-US" dirty="0" err="1" smtClean="0"/>
              <a:t>、</a:t>
            </a:r>
            <a:r>
              <a:rPr lang="en-US" altLang="ja-JP" dirty="0" err="1" smtClean="0"/>
              <a:t>Calc</a:t>
            </a:r>
            <a:r>
              <a:rPr lang="en-US" altLang="ja-JP" dirty="0" smtClean="0"/>
              <a:t>(</a:t>
            </a:r>
            <a:r>
              <a:rPr lang="ja-JP" altLang="en-US" dirty="0" smtClean="0"/>
              <a:t>表計算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endParaRPr kumimoji="1" lang="ja-JP" altLang="en-US" dirty="0"/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55530" y="1946915"/>
            <a:ext cx="6082146" cy="5305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 smtClean="0"/>
              <a:t>セルの値を</a:t>
            </a:r>
            <a:r>
              <a:rPr lang="en-US" altLang="ja-JP" dirty="0" err="1" smtClean="0"/>
              <a:t>OutPort</a:t>
            </a:r>
            <a:r>
              <a:rPr lang="ja-JP" altLang="en-US" dirty="0" smtClean="0"/>
              <a:t>から出力</a:t>
            </a:r>
            <a:endParaRPr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119" y="3470439"/>
            <a:ext cx="4657143" cy="2457143"/>
          </a:xfrm>
          <a:prstGeom prst="rect">
            <a:avLst/>
          </a:prstGeom>
        </p:spPr>
      </p:pic>
      <p:pic>
        <p:nvPicPr>
          <p:cNvPr id="10" name="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05054" y="2074524"/>
            <a:ext cx="5802313" cy="4351338"/>
          </a:xfrm>
        </p:spPr>
      </p:pic>
    </p:spTree>
    <p:extLst>
      <p:ext uri="{BB962C8B-B14F-4D97-AF65-F5344CB8AC3E}">
        <p14:creationId xmlns:p14="http://schemas.microsoft.com/office/powerpoint/2010/main" val="413228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 smtClean="0"/>
              <a:t>Excel</a:t>
            </a:r>
            <a:r>
              <a:rPr lang="ja-JP" altLang="en-US" dirty="0" err="1" smtClean="0"/>
              <a:t>、</a:t>
            </a:r>
            <a:r>
              <a:rPr lang="en-US" altLang="ja-JP" dirty="0" err="1" smtClean="0"/>
              <a:t>Calc</a:t>
            </a:r>
            <a:r>
              <a:rPr lang="en-US" altLang="ja-JP" dirty="0" smtClean="0"/>
              <a:t>(</a:t>
            </a:r>
            <a:r>
              <a:rPr lang="ja-JP" altLang="en-US" dirty="0" smtClean="0"/>
              <a:t>表計算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0" y="1548327"/>
            <a:ext cx="9026125" cy="879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err="1" smtClean="0"/>
              <a:t>InPort</a:t>
            </a:r>
            <a:r>
              <a:rPr lang="ja-JP" altLang="en-US" dirty="0" smtClean="0"/>
              <a:t>で受信したデータを数式で計算後</a:t>
            </a:r>
            <a:r>
              <a:rPr lang="en-US" altLang="ja-JP" dirty="0" err="1" smtClean="0"/>
              <a:t>OutPort</a:t>
            </a:r>
            <a:r>
              <a:rPr lang="ja-JP" altLang="en-US" dirty="0" smtClean="0"/>
              <a:t>から出力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以下の例は入力した値を</a:t>
            </a:r>
            <a:r>
              <a:rPr lang="en-US" altLang="ja-JP" dirty="0" smtClean="0"/>
              <a:t>3</a:t>
            </a:r>
            <a:r>
              <a:rPr lang="ja-JP" altLang="en-US" dirty="0" smtClean="0"/>
              <a:t>倍にして出力する単純な計算式です</a:t>
            </a:r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25" y="3383125"/>
            <a:ext cx="5498745" cy="1438256"/>
          </a:xfrm>
          <a:prstGeom prst="rect">
            <a:avLst/>
          </a:prstGeom>
        </p:spPr>
      </p:pic>
      <p:pic>
        <p:nvPicPr>
          <p:cNvPr id="9" name="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1594" y="2333662"/>
            <a:ext cx="6033001" cy="4524338"/>
          </a:xfrm>
        </p:spPr>
      </p:pic>
    </p:spTree>
    <p:extLst>
      <p:ext uri="{BB962C8B-B14F-4D97-AF65-F5344CB8AC3E}">
        <p14:creationId xmlns:p14="http://schemas.microsoft.com/office/powerpoint/2010/main" val="298188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err="1"/>
              <a:t>InPort</a:t>
            </a:r>
            <a:r>
              <a:rPr lang="ja-JP" altLang="en-US" dirty="0" err="1"/>
              <a:t>への</a:t>
            </a:r>
            <a:r>
              <a:rPr lang="ja-JP" altLang="en-US" dirty="0"/>
              <a:t>入力により図形の位置を操作</a:t>
            </a:r>
          </a:p>
          <a:p>
            <a:pPr lvl="1"/>
            <a:r>
              <a:rPr lang="ja-JP" altLang="en-US" dirty="0"/>
              <a:t>図形の位置を</a:t>
            </a:r>
            <a:r>
              <a:rPr lang="en-US" altLang="ja-JP" dirty="0" err="1"/>
              <a:t>OutPort</a:t>
            </a:r>
            <a:r>
              <a:rPr lang="ja-JP" altLang="en-US" dirty="0"/>
              <a:t>から出力する事も可能</a:t>
            </a:r>
          </a:p>
          <a:p>
            <a:r>
              <a:rPr lang="ja-JP" altLang="en-US" dirty="0"/>
              <a:t>データポートは動的に追加可能</a:t>
            </a:r>
          </a:p>
          <a:p>
            <a:pPr lvl="1"/>
            <a:r>
              <a:rPr lang="en-US" altLang="ja-JP" dirty="0"/>
              <a:t>14</a:t>
            </a:r>
            <a:r>
              <a:rPr lang="ja-JP" altLang="en-US" dirty="0"/>
              <a:t>種類のデータ型に</a:t>
            </a:r>
            <a:r>
              <a:rPr lang="ja-JP" altLang="en-US" dirty="0" smtClean="0"/>
              <a:t>対応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GUI</a:t>
            </a:r>
            <a:r>
              <a:rPr lang="ja-JP" altLang="en-US" dirty="0" smtClean="0"/>
              <a:t>による操作により追加するデータポートの設定可能</a:t>
            </a:r>
            <a:endParaRPr lang="en-US" altLang="ja-JP" dirty="0" smtClean="0"/>
          </a:p>
          <a:p>
            <a:pPr lvl="1"/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6765" y="1825625"/>
            <a:ext cx="3325089" cy="95225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Draw(</a:t>
            </a:r>
            <a:r>
              <a:rPr lang="ja-JP" altLang="en-US" dirty="0"/>
              <a:t>図形描画</a:t>
            </a:r>
            <a:r>
              <a:rPr lang="en-US" altLang="ja-JP" dirty="0"/>
              <a:t>)</a:t>
            </a:r>
            <a:r>
              <a:rPr lang="ja-JP" altLang="en-US" dirty="0"/>
              <a:t>を操作するための</a:t>
            </a:r>
            <a:r>
              <a:rPr lang="en-US" altLang="ja-JP" dirty="0"/>
              <a:t>RTC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846" y="4114297"/>
            <a:ext cx="3479228" cy="274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03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 smtClean="0"/>
              <a:t>Draw(</a:t>
            </a:r>
            <a:r>
              <a:rPr lang="ja-JP" altLang="en-US" dirty="0" smtClean="0"/>
              <a:t>図形描画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258" y="3363479"/>
            <a:ext cx="8870793" cy="2550994"/>
          </a:xfrm>
          <a:prstGeom prst="rect">
            <a:avLst/>
          </a:prstGeom>
        </p:spPr>
      </p:pic>
      <p:sp>
        <p:nvSpPr>
          <p:cNvPr id="6" name="コンテンツ プレースホルダー 3"/>
          <p:cNvSpPr>
            <a:spLocks noGrp="1"/>
          </p:cNvSpPr>
          <p:nvPr>
            <p:ph idx="1"/>
          </p:nvPr>
        </p:nvSpPr>
        <p:spPr>
          <a:xfrm>
            <a:off x="838200" y="2507269"/>
            <a:ext cx="10515600" cy="518564"/>
          </a:xfrm>
        </p:spPr>
        <p:txBody>
          <a:bodyPr/>
          <a:lstStyle/>
          <a:p>
            <a:r>
              <a:rPr kumimoji="1" lang="ja-JP" altLang="en-US" dirty="0" smtClean="0"/>
              <a:t>データポートの追加の手順</a:t>
            </a:r>
          </a:p>
        </p:txBody>
      </p:sp>
    </p:spTree>
    <p:extLst>
      <p:ext uri="{BB962C8B-B14F-4D97-AF65-F5344CB8AC3E}">
        <p14:creationId xmlns:p14="http://schemas.microsoft.com/office/powerpoint/2010/main" val="188128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 smtClean="0"/>
              <a:t>Draw(</a:t>
            </a:r>
            <a:r>
              <a:rPr lang="ja-JP" altLang="en-US" dirty="0" smtClean="0"/>
              <a:t>図形描画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1597" y="2050069"/>
            <a:ext cx="4861787" cy="4828714"/>
          </a:xfrm>
          <a:prstGeom prst="rect">
            <a:avLst/>
          </a:prstGeom>
        </p:spPr>
      </p:pic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838200" y="1670750"/>
            <a:ext cx="10515600" cy="684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mtClean="0"/>
              <a:t>GUI</a:t>
            </a:r>
            <a:r>
              <a:rPr lang="ja-JP" altLang="en-US" smtClean="0"/>
              <a:t>を操作することで図形の位置を入出力するデータポートを追加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4430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 smtClean="0"/>
              <a:t>Draw(</a:t>
            </a:r>
            <a:r>
              <a:rPr lang="ja-JP" altLang="en-US" dirty="0" smtClean="0"/>
              <a:t>図形描画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endParaRPr kumimoji="1" lang="ja-JP" altLang="en-US" dirty="0"/>
          </a:p>
        </p:txBody>
      </p:sp>
      <p:pic>
        <p:nvPicPr>
          <p:cNvPr id="6" name="コンテンツ プレースホルダ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226" y="2884020"/>
            <a:ext cx="7881548" cy="2234548"/>
          </a:xfrm>
          <a:prstGeom prst="rect">
            <a:avLst/>
          </a:prstGeom>
        </p:spPr>
      </p:pic>
      <p:sp>
        <p:nvSpPr>
          <p:cNvPr id="8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461651" y="2022056"/>
            <a:ext cx="8779629" cy="530596"/>
          </a:xfrm>
        </p:spPr>
        <p:txBody>
          <a:bodyPr>
            <a:normAutofit/>
          </a:bodyPr>
          <a:lstStyle/>
          <a:p>
            <a:r>
              <a:rPr lang="ja-JP" altLang="en-US" dirty="0"/>
              <a:t>以上</a:t>
            </a:r>
            <a:r>
              <a:rPr kumimoji="1" lang="ja-JP" altLang="en-US" dirty="0" smtClean="0"/>
              <a:t>の手順でデータポートの生成、接続ができる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9596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 smtClean="0"/>
              <a:t>Draw(</a:t>
            </a:r>
            <a:r>
              <a:rPr lang="ja-JP" altLang="en-US" dirty="0" smtClean="0"/>
              <a:t>図形描画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err="1" smtClean="0"/>
              <a:t>InPort</a:t>
            </a:r>
            <a:r>
              <a:rPr kumimoji="1" lang="ja-JP" altLang="en-US" dirty="0" err="1" smtClean="0"/>
              <a:t>への</a:t>
            </a:r>
            <a:r>
              <a:rPr kumimoji="1" lang="ja-JP" altLang="en-US" dirty="0" smtClean="0"/>
              <a:t>入力により図形の位置を操作</a:t>
            </a:r>
            <a:endParaRPr kumimoji="1" lang="ja-JP" altLang="en-US" dirty="0"/>
          </a:p>
        </p:txBody>
      </p:sp>
      <p:pic>
        <p:nvPicPr>
          <p:cNvPr id="6" name="コンテンツ プレースホルダ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21" y="2286000"/>
            <a:ext cx="5797823" cy="1643778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37564" y="2286000"/>
            <a:ext cx="5708074" cy="428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52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Base(</a:t>
            </a:r>
            <a:r>
              <a:rPr lang="ja-JP" altLang="en-US" dirty="0"/>
              <a:t>データベース</a:t>
            </a:r>
            <a:r>
              <a:rPr lang="en-US" altLang="ja-JP" dirty="0"/>
              <a:t>)</a:t>
            </a:r>
            <a:r>
              <a:rPr lang="ja-JP" altLang="en-US" dirty="0"/>
              <a:t>を操作するための</a:t>
            </a:r>
            <a:r>
              <a:rPr lang="en-US" altLang="ja-JP" dirty="0"/>
              <a:t>RTC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他の</a:t>
            </a:r>
            <a:r>
              <a:rPr lang="en-US" altLang="ja-JP" dirty="0"/>
              <a:t>RTC</a:t>
            </a:r>
            <a:r>
              <a:rPr lang="ja-JP" altLang="en-US" dirty="0"/>
              <a:t>はサービスポートを利用することでデータベースを操作できる</a:t>
            </a:r>
          </a:p>
          <a:p>
            <a:pPr lvl="1"/>
            <a:r>
              <a:rPr lang="ja-JP" altLang="en-US" dirty="0"/>
              <a:t>データベースへの接続</a:t>
            </a:r>
          </a:p>
          <a:p>
            <a:pPr lvl="1"/>
            <a:r>
              <a:rPr lang="ja-JP" altLang="en-US" dirty="0"/>
              <a:t>データベースへの問い合わせ</a:t>
            </a:r>
            <a:r>
              <a:rPr lang="en-US" altLang="ja-JP" dirty="0"/>
              <a:t>(SQL</a:t>
            </a:r>
            <a:r>
              <a:rPr lang="ja-JP" altLang="en-US" dirty="0"/>
              <a:t>文を入力</a:t>
            </a:r>
            <a:r>
              <a:rPr lang="en-US" altLang="ja-JP" dirty="0"/>
              <a:t>)</a:t>
            </a:r>
          </a:p>
          <a:p>
            <a:pPr lvl="1"/>
            <a:r>
              <a:rPr lang="ja-JP" altLang="en-US" dirty="0" smtClean="0"/>
              <a:t>データベース</a:t>
            </a:r>
            <a:r>
              <a:rPr lang="ja-JP" altLang="en-US" dirty="0"/>
              <a:t>の追加、削除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741" y="4738253"/>
            <a:ext cx="7464517" cy="73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5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PowerPoint</a:t>
            </a:r>
            <a:r>
              <a:rPr lang="ja-JP" altLang="en-US" dirty="0" err="1"/>
              <a:t>、</a:t>
            </a:r>
            <a:r>
              <a:rPr lang="en-US" altLang="ja-JP" dirty="0"/>
              <a:t>Impress(</a:t>
            </a:r>
            <a:r>
              <a:rPr lang="ja-JP" altLang="en-US" dirty="0"/>
              <a:t>プレゼンテーション</a:t>
            </a:r>
            <a:r>
              <a:rPr lang="en-US" altLang="ja-JP" dirty="0"/>
              <a:t>)</a:t>
            </a:r>
            <a:r>
              <a:rPr lang="ja-JP" altLang="en-US" dirty="0"/>
              <a:t>を操作するための</a:t>
            </a:r>
            <a:r>
              <a:rPr lang="en-US" altLang="ja-JP" dirty="0"/>
              <a:t>RTC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上映中のスライドの操作</a:t>
            </a:r>
          </a:p>
          <a:p>
            <a:pPr lvl="1"/>
            <a:r>
              <a:rPr lang="ja-JP" altLang="en-US" dirty="0"/>
              <a:t>スライド番号の変更</a:t>
            </a:r>
          </a:p>
          <a:p>
            <a:pPr lvl="1"/>
            <a:r>
              <a:rPr lang="ja-JP" altLang="en-US" dirty="0"/>
              <a:t>設定したアニメーションの実行</a:t>
            </a:r>
          </a:p>
          <a:p>
            <a:pPr lvl="1"/>
            <a:r>
              <a:rPr lang="ja-JP" altLang="en-US" dirty="0"/>
              <a:t>線の描画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693" y="3763741"/>
            <a:ext cx="10515107" cy="180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4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/>
              <a:t>開発概要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9968345" cy="4351338"/>
          </a:xfrm>
        </p:spPr>
        <p:txBody>
          <a:bodyPr>
            <a:normAutofit lnSpcReduction="10000"/>
          </a:bodyPr>
          <a:lstStyle/>
          <a:p>
            <a:r>
              <a:rPr lang="en-US" altLang="ja-JP" dirty="0"/>
              <a:t>Microsoft Office</a:t>
            </a:r>
            <a:r>
              <a:rPr lang="ja-JP" altLang="en-US" dirty="0" err="1"/>
              <a:t>、</a:t>
            </a:r>
            <a:r>
              <a:rPr lang="en-US" altLang="ja-JP" dirty="0" err="1"/>
              <a:t>OpenOffice</a:t>
            </a:r>
            <a:r>
              <a:rPr lang="ja-JP" altLang="en-US" dirty="0"/>
              <a:t>の表計算機能、文書作成機能等を</a:t>
            </a:r>
            <a:r>
              <a:rPr lang="en-US" altLang="ja-JP" dirty="0"/>
              <a:t>RT</a:t>
            </a:r>
            <a:r>
              <a:rPr lang="ja-JP" altLang="en-US" dirty="0"/>
              <a:t>ミドルウェアを用いたシステムで利用するための</a:t>
            </a:r>
            <a:r>
              <a:rPr lang="en-US" altLang="ja-JP" dirty="0"/>
              <a:t>RTC</a:t>
            </a:r>
            <a:r>
              <a:rPr lang="ja-JP" altLang="en-US" dirty="0"/>
              <a:t>群</a:t>
            </a:r>
          </a:p>
          <a:p>
            <a:pPr lvl="1"/>
            <a:r>
              <a:rPr lang="en-US" altLang="ja-JP" dirty="0"/>
              <a:t>Excel</a:t>
            </a:r>
            <a:r>
              <a:rPr lang="ja-JP" altLang="en-US" dirty="0" err="1"/>
              <a:t>、</a:t>
            </a:r>
            <a:r>
              <a:rPr lang="en-US" altLang="ja-JP" dirty="0" err="1"/>
              <a:t>Calc</a:t>
            </a:r>
            <a:r>
              <a:rPr lang="en-US" altLang="ja-JP" dirty="0"/>
              <a:t>(</a:t>
            </a:r>
            <a:r>
              <a:rPr lang="ja-JP" altLang="en-US" dirty="0"/>
              <a:t>表計算機能</a:t>
            </a:r>
            <a:r>
              <a:rPr lang="en-US" altLang="ja-JP" dirty="0"/>
              <a:t>)</a:t>
            </a:r>
            <a:r>
              <a:rPr lang="ja-JP" altLang="en-US" dirty="0"/>
              <a:t>を操作する</a:t>
            </a:r>
            <a:r>
              <a:rPr lang="en-US" altLang="ja-JP" dirty="0"/>
              <a:t>RTC</a:t>
            </a:r>
          </a:p>
          <a:p>
            <a:pPr lvl="2"/>
            <a:r>
              <a:rPr lang="ja-JP" altLang="en-US" dirty="0"/>
              <a:t>セルのデータをデータポートから入出力</a:t>
            </a:r>
          </a:p>
          <a:p>
            <a:pPr lvl="1"/>
            <a:r>
              <a:rPr lang="en-US" altLang="ja-JP" dirty="0"/>
              <a:t>Draw(</a:t>
            </a:r>
            <a:r>
              <a:rPr lang="ja-JP" altLang="en-US" dirty="0"/>
              <a:t>図形描画</a:t>
            </a:r>
            <a:r>
              <a:rPr lang="en-US" altLang="ja-JP" dirty="0"/>
              <a:t>)</a:t>
            </a:r>
            <a:r>
              <a:rPr lang="ja-JP" altLang="en-US" dirty="0"/>
              <a:t>を操作する</a:t>
            </a:r>
            <a:r>
              <a:rPr lang="en-US" altLang="ja-JP" dirty="0"/>
              <a:t>RTC</a:t>
            </a:r>
          </a:p>
          <a:p>
            <a:pPr lvl="2"/>
            <a:r>
              <a:rPr lang="ja-JP" altLang="en-US" dirty="0"/>
              <a:t>図形の位置、姿勢をデータポートから入出力</a:t>
            </a:r>
          </a:p>
          <a:p>
            <a:pPr lvl="1"/>
            <a:r>
              <a:rPr lang="en-US" altLang="ja-JP" dirty="0"/>
              <a:t>Base(</a:t>
            </a:r>
            <a:r>
              <a:rPr lang="ja-JP" altLang="en-US" dirty="0"/>
              <a:t>データベース</a:t>
            </a:r>
            <a:r>
              <a:rPr lang="en-US" altLang="ja-JP" dirty="0"/>
              <a:t>)</a:t>
            </a:r>
            <a:r>
              <a:rPr lang="ja-JP" altLang="en-US" dirty="0"/>
              <a:t>を操作する</a:t>
            </a:r>
            <a:r>
              <a:rPr lang="en-US" altLang="ja-JP" dirty="0"/>
              <a:t>RTC</a:t>
            </a:r>
          </a:p>
          <a:p>
            <a:pPr lvl="2"/>
            <a:r>
              <a:rPr lang="ja-JP" altLang="en-US" dirty="0"/>
              <a:t>サービスポートを利用することでデータベースを操作</a:t>
            </a:r>
          </a:p>
          <a:p>
            <a:pPr lvl="1"/>
            <a:r>
              <a:rPr lang="en-US" altLang="ja-JP" dirty="0"/>
              <a:t>PowerPoint</a:t>
            </a:r>
            <a:r>
              <a:rPr lang="ja-JP" altLang="en-US" dirty="0" err="1"/>
              <a:t>、</a:t>
            </a:r>
            <a:r>
              <a:rPr lang="en-US" altLang="ja-JP" dirty="0"/>
              <a:t>Impress(</a:t>
            </a:r>
            <a:r>
              <a:rPr lang="ja-JP" altLang="en-US" dirty="0"/>
              <a:t>プレゼンテーション</a:t>
            </a:r>
            <a:r>
              <a:rPr lang="en-US" altLang="ja-JP" dirty="0"/>
              <a:t>)</a:t>
            </a:r>
            <a:r>
              <a:rPr lang="ja-JP" altLang="en-US" dirty="0"/>
              <a:t>を操作する</a:t>
            </a:r>
            <a:r>
              <a:rPr lang="en-US" altLang="ja-JP" dirty="0"/>
              <a:t>RTC</a:t>
            </a:r>
          </a:p>
          <a:p>
            <a:pPr lvl="2"/>
            <a:r>
              <a:rPr lang="ja-JP" altLang="en-US" dirty="0"/>
              <a:t>上映中のスライドの番号の変更、線の描画</a:t>
            </a:r>
          </a:p>
          <a:p>
            <a:pPr lvl="1"/>
            <a:r>
              <a:rPr lang="en-US" altLang="ja-JP" dirty="0"/>
              <a:t>Word</a:t>
            </a:r>
            <a:r>
              <a:rPr lang="ja-JP" altLang="en-US" dirty="0" err="1"/>
              <a:t>、</a:t>
            </a:r>
            <a:r>
              <a:rPr lang="en-US" altLang="ja-JP" dirty="0"/>
              <a:t>Writer(</a:t>
            </a:r>
            <a:r>
              <a:rPr lang="ja-JP" altLang="en-US" dirty="0"/>
              <a:t>文字表示</a:t>
            </a:r>
            <a:r>
              <a:rPr lang="en-US" altLang="ja-JP" dirty="0"/>
              <a:t>)</a:t>
            </a:r>
            <a:r>
              <a:rPr lang="ja-JP" altLang="en-US" dirty="0"/>
              <a:t>を操作する</a:t>
            </a:r>
            <a:r>
              <a:rPr lang="en-US" altLang="ja-JP" dirty="0"/>
              <a:t>RTC</a:t>
            </a:r>
          </a:p>
          <a:p>
            <a:pPr lvl="2"/>
            <a:r>
              <a:rPr lang="ja-JP" altLang="en-US" dirty="0"/>
              <a:t>データポートで受信した文字列を文書に入力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5831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/>
              <a:t>デモ</a:t>
            </a:r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838200" y="1349780"/>
            <a:ext cx="9802091" cy="1331075"/>
          </a:xfrm>
        </p:spPr>
        <p:txBody>
          <a:bodyPr>
            <a:normAutofit lnSpcReduction="10000"/>
          </a:bodyPr>
          <a:lstStyle/>
          <a:p>
            <a:r>
              <a:rPr lang="ja-JP" altLang="en-US" dirty="0" smtClean="0"/>
              <a:t>データベースに</a:t>
            </a:r>
            <a:r>
              <a:rPr lang="en-US" altLang="ja-JP" dirty="0" smtClean="0"/>
              <a:t>RTC</a:t>
            </a:r>
            <a:r>
              <a:rPr lang="ja-JP" altLang="en-US" dirty="0" smtClean="0"/>
              <a:t>のパスなどのデータを挿入</a:t>
            </a:r>
            <a:endParaRPr lang="en-US" altLang="ja-JP" dirty="0" smtClean="0"/>
          </a:p>
          <a:p>
            <a:r>
              <a:rPr kumimoji="1" lang="ja-JP" altLang="en-US" dirty="0" smtClean="0"/>
              <a:t>そのデータを別の</a:t>
            </a:r>
            <a:r>
              <a:rPr kumimoji="1" lang="en-US" altLang="ja-JP" dirty="0" smtClean="0"/>
              <a:t>RTC</a:t>
            </a:r>
            <a:r>
              <a:rPr kumimoji="1" lang="ja-JP" altLang="en-US" dirty="0" smtClean="0"/>
              <a:t>で取得して、取得した</a:t>
            </a:r>
            <a:r>
              <a:rPr kumimoji="1" lang="en-US" altLang="ja-JP" dirty="0" smtClean="0"/>
              <a:t>RTC</a:t>
            </a:r>
            <a:r>
              <a:rPr kumimoji="1" lang="ja-JP" altLang="en-US" dirty="0" smtClean="0"/>
              <a:t>の情報を用いてデータポートを自動接続する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982" y="2513295"/>
            <a:ext cx="9899073" cy="430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3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 smtClean="0"/>
              <a:t>画面キャプチャコンポーネント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499466"/>
          </a:xfrm>
        </p:spPr>
        <p:txBody>
          <a:bodyPr/>
          <a:lstStyle/>
          <a:p>
            <a:r>
              <a:rPr lang="ja-JP" altLang="en-US" dirty="0"/>
              <a:t>画面をキャプチャして画像データを</a:t>
            </a:r>
            <a:r>
              <a:rPr lang="en-US" altLang="ja-JP" dirty="0" err="1"/>
              <a:t>OutPort</a:t>
            </a:r>
            <a:r>
              <a:rPr lang="ja-JP" altLang="en-US" dirty="0"/>
              <a:t>から</a:t>
            </a:r>
            <a:r>
              <a:rPr lang="ja-JP" altLang="en-US" dirty="0" smtClean="0"/>
              <a:t>出力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410" y="3106448"/>
            <a:ext cx="5571181" cy="13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0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/>
              <a:t>プレゼンテーション表示コンポーネント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935884"/>
          </a:xfrm>
        </p:spPr>
        <p:txBody>
          <a:bodyPr/>
          <a:lstStyle/>
          <a:p>
            <a:r>
              <a:rPr lang="en-US" altLang="ja-JP" dirty="0" err="1"/>
              <a:t>InPort</a:t>
            </a:r>
            <a:r>
              <a:rPr lang="ja-JP" altLang="en-US" dirty="0"/>
              <a:t>で受信した画像データの表示</a:t>
            </a:r>
          </a:p>
          <a:p>
            <a:r>
              <a:rPr lang="en-US" altLang="ja-JP" dirty="0"/>
              <a:t>Base</a:t>
            </a:r>
            <a:r>
              <a:rPr lang="ja-JP" altLang="en-US" dirty="0"/>
              <a:t>を操作する</a:t>
            </a:r>
            <a:r>
              <a:rPr lang="en-US" altLang="ja-JP" dirty="0"/>
              <a:t>RTC</a:t>
            </a:r>
            <a:r>
              <a:rPr lang="ja-JP" altLang="en-US" dirty="0"/>
              <a:t>に接続することで、画面キャプチャコンポーネント</a:t>
            </a:r>
            <a:r>
              <a:rPr lang="ja-JP" altLang="en-US" dirty="0" smtClean="0"/>
              <a:t>が追加した</a:t>
            </a:r>
            <a:r>
              <a:rPr lang="ja-JP" altLang="en-US" dirty="0"/>
              <a:t>データを取得</a:t>
            </a:r>
          </a:p>
          <a:p>
            <a:r>
              <a:rPr lang="en-US" altLang="ja-JP" dirty="0" err="1"/>
              <a:t>OutPort</a:t>
            </a:r>
            <a:r>
              <a:rPr lang="ja-JP" altLang="en-US" dirty="0"/>
              <a:t>からの出力により</a:t>
            </a:r>
            <a:r>
              <a:rPr lang="en-US" altLang="ja-JP" dirty="0"/>
              <a:t>PowerPoint</a:t>
            </a:r>
            <a:r>
              <a:rPr lang="ja-JP" altLang="en-US" dirty="0"/>
              <a:t>を操作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6526"/>
            <a:ext cx="6593002" cy="166463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6927" y="3399129"/>
            <a:ext cx="4523509" cy="353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75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 smtClean="0"/>
              <a:t>データ入力</a:t>
            </a:r>
            <a:r>
              <a:rPr lang="ja-JP" altLang="en-US" dirty="0" smtClean="0"/>
              <a:t>コンポーネント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10238509" cy="4351338"/>
          </a:xfrm>
        </p:spPr>
        <p:txBody>
          <a:bodyPr/>
          <a:lstStyle/>
          <a:p>
            <a:r>
              <a:rPr lang="ja-JP" altLang="en-US" dirty="0" smtClean="0"/>
              <a:t>コンフィギュレーションパラメータで設定した情報</a:t>
            </a:r>
            <a:r>
              <a:rPr lang="ja-JP" altLang="en-US" dirty="0" smtClean="0"/>
              <a:t>をデータベースに</a:t>
            </a:r>
            <a:r>
              <a:rPr lang="ja-JP" altLang="en-US" dirty="0"/>
              <a:t>挿入</a:t>
            </a:r>
            <a:r>
              <a:rPr lang="ja-JP" altLang="en-US" dirty="0" smtClean="0"/>
              <a:t>したい時に利用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871" y="3414278"/>
            <a:ext cx="8506257" cy="219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8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/>
              <a:t>デモ</a:t>
            </a:r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0357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ja-JP" altLang="en-US" dirty="0" smtClean="0"/>
              <a:t>データ</a:t>
            </a:r>
            <a:r>
              <a:rPr lang="ja-JP" altLang="en-US" dirty="0"/>
              <a:t>入力</a:t>
            </a:r>
            <a:r>
              <a:rPr lang="ja-JP" altLang="en-US" dirty="0" smtClean="0"/>
              <a:t>コンポーネント</a:t>
            </a:r>
            <a:r>
              <a:rPr lang="ja-JP" altLang="en-US" dirty="0"/>
              <a:t>でデータベースに</a:t>
            </a:r>
            <a:r>
              <a:rPr lang="en-US" altLang="ja-JP" dirty="0"/>
              <a:t>RTC</a:t>
            </a:r>
            <a:r>
              <a:rPr lang="ja-JP" altLang="en-US" dirty="0"/>
              <a:t>のパス</a:t>
            </a:r>
            <a:r>
              <a:rPr lang="ja-JP" altLang="en-US" dirty="0" smtClean="0"/>
              <a:t>等のデータを挿入</a:t>
            </a:r>
            <a:endParaRPr lang="en-US" altLang="ja-JP" dirty="0" smtClean="0"/>
          </a:p>
          <a:p>
            <a:pPr marL="514350" indent="-514350">
              <a:buFont typeface="+mj-lt"/>
              <a:buAutoNum type="arabicPeriod"/>
            </a:pPr>
            <a:r>
              <a:rPr lang="ja-JP" altLang="en-US" dirty="0" smtClean="0"/>
              <a:t>プレゼンテーション表示コンポーネントでデータベースからデータを取得</a:t>
            </a:r>
          </a:p>
          <a:p>
            <a:pPr marL="514350" indent="-514350">
              <a:buFont typeface="+mj-lt"/>
              <a:buAutoNum type="arabicPeriod"/>
            </a:pPr>
            <a:r>
              <a:rPr lang="ja-JP" altLang="en-US" dirty="0" smtClean="0"/>
              <a:t>取得した</a:t>
            </a:r>
            <a:r>
              <a:rPr lang="en-US" altLang="ja-JP" dirty="0" smtClean="0"/>
              <a:t>RTC</a:t>
            </a:r>
            <a:r>
              <a:rPr lang="ja-JP" altLang="en-US" dirty="0" smtClean="0"/>
              <a:t>の</a:t>
            </a:r>
            <a:r>
              <a:rPr lang="ja-JP" altLang="en-US" dirty="0"/>
              <a:t>情報からデータポートを自動接続</a:t>
            </a:r>
          </a:p>
          <a:p>
            <a:pPr marL="514350" indent="-514350">
              <a:buFont typeface="+mj-lt"/>
              <a:buAutoNum type="arabicPeriod"/>
            </a:pPr>
            <a:r>
              <a:rPr lang="ja-JP" altLang="en-US" dirty="0"/>
              <a:t>スライドショーをキャプチャした</a:t>
            </a:r>
            <a:r>
              <a:rPr lang="ja-JP" altLang="en-US" dirty="0" smtClean="0"/>
              <a:t>画像が</a:t>
            </a:r>
            <a:r>
              <a:rPr lang="en-US" altLang="ja-JP" dirty="0" smtClean="0"/>
              <a:t>GUI</a:t>
            </a:r>
            <a:r>
              <a:rPr lang="ja-JP" altLang="en-US" dirty="0" smtClean="0"/>
              <a:t>に表示</a:t>
            </a:r>
            <a:r>
              <a:rPr lang="ja-JP" altLang="en-US" dirty="0"/>
              <a:t>されるように</a:t>
            </a:r>
            <a:r>
              <a:rPr lang="ja-JP" altLang="en-US" dirty="0" smtClean="0"/>
              <a:t>なる</a:t>
            </a:r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838200" y="5164137"/>
            <a:ext cx="10515600" cy="12990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/>
              <a:t>1</a:t>
            </a:r>
            <a:r>
              <a:rPr lang="ja-JP" altLang="en-US" dirty="0" smtClean="0"/>
              <a:t>はデータ入力コンポーネント</a:t>
            </a:r>
            <a:r>
              <a:rPr lang="ja-JP" altLang="en-US" dirty="0" smtClean="0"/>
              <a:t>をアクティブ化すればデータを挿入できる</a:t>
            </a:r>
            <a:endParaRPr lang="en-US" altLang="ja-JP" dirty="0" smtClean="0"/>
          </a:p>
          <a:p>
            <a:r>
              <a:rPr lang="en-US" altLang="ja-JP" dirty="0" smtClean="0"/>
              <a:t>2</a:t>
            </a:r>
            <a:r>
              <a:rPr lang="ja-JP" altLang="en-US" dirty="0"/>
              <a:t>・</a:t>
            </a:r>
            <a:r>
              <a:rPr lang="en-US" altLang="ja-JP" dirty="0" smtClean="0"/>
              <a:t>3</a:t>
            </a:r>
            <a:r>
              <a:rPr lang="ja-JP" altLang="en-US" dirty="0" err="1"/>
              <a:t>・</a:t>
            </a:r>
            <a:r>
              <a:rPr lang="en-US" altLang="ja-JP" dirty="0" smtClean="0"/>
              <a:t>4</a:t>
            </a:r>
            <a:r>
              <a:rPr lang="ja-JP" altLang="en-US" dirty="0" smtClean="0"/>
              <a:t>はプレゼンテーション表示コンポーネントの</a:t>
            </a:r>
            <a:r>
              <a:rPr lang="en-US" altLang="ja-JP" dirty="0" smtClean="0"/>
              <a:t>GUI</a:t>
            </a:r>
            <a:r>
              <a:rPr lang="ja-JP" altLang="en-US" dirty="0" smtClean="0"/>
              <a:t>により設定する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937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/>
              <a:t>デモ</a:t>
            </a:r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534679"/>
            <a:ext cx="10515600" cy="4351338"/>
          </a:xfrm>
        </p:spPr>
        <p:txBody>
          <a:bodyPr/>
          <a:lstStyle/>
          <a:p>
            <a:r>
              <a:rPr kumimoji="1" lang="ja-JP" altLang="en-US" dirty="0" smtClean="0"/>
              <a:t>プレゼンテーション表示コンポーネントの</a:t>
            </a:r>
            <a:r>
              <a:rPr lang="en-US" altLang="ja-JP" dirty="0" smtClean="0"/>
              <a:t>GUI</a:t>
            </a:r>
            <a:r>
              <a:rPr lang="ja-JP" altLang="en-US" dirty="0" smtClean="0"/>
              <a:t>を操作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570" y="2042094"/>
            <a:ext cx="11394430" cy="505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55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16573"/>
            <a:ext cx="5709286" cy="349328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 smtClean="0"/>
              <a:t>デモ</a:t>
            </a:r>
            <a:r>
              <a:rPr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420524"/>
            <a:ext cx="10515600" cy="4351338"/>
          </a:xfrm>
        </p:spPr>
        <p:txBody>
          <a:bodyPr/>
          <a:lstStyle/>
          <a:p>
            <a:r>
              <a:rPr kumimoji="1" lang="ja-JP" altLang="en-US" dirty="0" smtClean="0"/>
              <a:t>データポートを自動的に接続する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プレゼンテーション表示コンポーネントの</a:t>
            </a:r>
            <a:r>
              <a:rPr lang="en-US" altLang="ja-JP" dirty="0" smtClean="0"/>
              <a:t>GUI</a:t>
            </a:r>
            <a:r>
              <a:rPr lang="ja-JP" altLang="en-US" dirty="0" smtClean="0"/>
              <a:t>にスライドショーの画像が表示</a:t>
            </a:r>
            <a:r>
              <a:rPr lang="en-US" altLang="ja-JP" dirty="0" smtClean="0"/>
              <a:t> </a:t>
            </a:r>
          </a:p>
          <a:p>
            <a:pPr lvl="1"/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590" y="2491881"/>
            <a:ext cx="5773121" cy="3926150"/>
          </a:xfrm>
          <a:prstGeom prst="rect">
            <a:avLst/>
          </a:prstGeom>
        </p:spPr>
      </p:pic>
      <p:pic>
        <p:nvPicPr>
          <p:cNvPr id="4" name="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26727" y="2313463"/>
            <a:ext cx="5964043" cy="447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 smtClean="0"/>
              <a:t>デモ</a:t>
            </a:r>
            <a:r>
              <a:rPr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326862"/>
            <a:ext cx="10515600" cy="4351338"/>
          </a:xfrm>
        </p:spPr>
        <p:txBody>
          <a:bodyPr/>
          <a:lstStyle/>
          <a:p>
            <a:r>
              <a:rPr kumimoji="1" lang="en-US" altLang="ja-JP" dirty="0" smtClean="0"/>
              <a:t>3</a:t>
            </a:r>
            <a:r>
              <a:rPr kumimoji="1" lang="ja-JP" altLang="en-US" dirty="0" smtClean="0"/>
              <a:t>台の</a:t>
            </a:r>
            <a:r>
              <a:rPr lang="en-US" altLang="ja-JP" dirty="0" smtClean="0"/>
              <a:t>PC</a:t>
            </a:r>
            <a:r>
              <a:rPr lang="ja-JP" altLang="en-US" dirty="0" smtClean="0"/>
              <a:t>で</a:t>
            </a:r>
            <a:r>
              <a:rPr lang="en-US" altLang="ja-JP" dirty="0" smtClean="0"/>
              <a:t>RTC</a:t>
            </a:r>
            <a:r>
              <a:rPr lang="ja-JP" altLang="en-US" dirty="0" smtClean="0"/>
              <a:t>を起動する</a:t>
            </a:r>
            <a:endParaRPr kumimoji="1" lang="ja-JP" altLang="en-US" dirty="0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838200" y="6150661"/>
            <a:ext cx="9303327" cy="935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ja-JP" dirty="0" smtClean="0"/>
              <a:t>Base</a:t>
            </a:r>
            <a:r>
              <a:rPr lang="ja-JP" altLang="en-US" dirty="0" smtClean="0"/>
              <a:t>を操作する</a:t>
            </a:r>
            <a:r>
              <a:rPr lang="en-US" altLang="ja-JP" dirty="0" smtClean="0"/>
              <a:t>RTC</a:t>
            </a:r>
            <a:r>
              <a:rPr lang="ja-JP" altLang="en-US" dirty="0" smtClean="0"/>
              <a:t>のパスさえ知っていればデータベースに入力されて</a:t>
            </a:r>
            <a:r>
              <a:rPr lang="ja-JP" altLang="en-US" dirty="0" smtClean="0"/>
              <a:t>いる</a:t>
            </a:r>
            <a:r>
              <a:rPr lang="en-US" altLang="ja-JP" dirty="0" smtClean="0"/>
              <a:t>RTC</a:t>
            </a:r>
            <a:r>
              <a:rPr lang="ja-JP" altLang="en-US" dirty="0" smtClean="0"/>
              <a:t>の</a:t>
            </a:r>
            <a:r>
              <a:rPr lang="ja-JP" altLang="en-US" dirty="0" smtClean="0"/>
              <a:t>情報から自動的に接続できる</a:t>
            </a:r>
          </a:p>
          <a:p>
            <a:pPr marL="457200" lvl="1" indent="0">
              <a:buNone/>
            </a:pPr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119" y="1886331"/>
            <a:ext cx="6949488" cy="402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5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/>
              <a:t>今後</a:t>
            </a:r>
            <a:r>
              <a:rPr lang="ja-JP" altLang="en-US" dirty="0" smtClean="0"/>
              <a:t>の</a:t>
            </a:r>
            <a:r>
              <a:rPr lang="ja-JP" altLang="en-US" dirty="0"/>
              <a:t>課題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デモシステムが不足</a:t>
            </a:r>
          </a:p>
          <a:p>
            <a:r>
              <a:rPr lang="en-US" altLang="ja-JP" dirty="0"/>
              <a:t>Microsoft Office</a:t>
            </a:r>
            <a:r>
              <a:rPr lang="ja-JP" altLang="en-US" dirty="0"/>
              <a:t>を操作する</a:t>
            </a:r>
            <a:r>
              <a:rPr lang="en-US" altLang="ja-JP" dirty="0"/>
              <a:t>RTC</a:t>
            </a:r>
            <a:r>
              <a:rPr lang="ja-JP" altLang="en-US" dirty="0"/>
              <a:t>群を</a:t>
            </a:r>
            <a:r>
              <a:rPr lang="en-US" altLang="ja-JP" dirty="0"/>
              <a:t>Python</a:t>
            </a:r>
            <a:r>
              <a:rPr lang="ja-JP" altLang="en-US" dirty="0" err="1"/>
              <a:t>で開</a:t>
            </a:r>
            <a:r>
              <a:rPr lang="ja-JP" altLang="en-US" dirty="0"/>
              <a:t>発することで、</a:t>
            </a:r>
            <a:r>
              <a:rPr lang="en-US" altLang="ja-JP" dirty="0" err="1"/>
              <a:t>OpenOffice</a:t>
            </a:r>
            <a:r>
              <a:rPr lang="ja-JP" altLang="en-US" dirty="0"/>
              <a:t>を操作する</a:t>
            </a:r>
            <a:r>
              <a:rPr lang="en-US" altLang="ja-JP" dirty="0"/>
              <a:t>RTC</a:t>
            </a:r>
            <a:r>
              <a:rPr lang="ja-JP" altLang="en-US" dirty="0"/>
              <a:t>群のコードを共有する</a:t>
            </a:r>
          </a:p>
          <a:p>
            <a:pPr lvl="1"/>
            <a:r>
              <a:rPr lang="en-US" altLang="ja-JP" dirty="0"/>
              <a:t>Excel</a:t>
            </a:r>
            <a:r>
              <a:rPr lang="ja-JP" altLang="en-US" dirty="0" err="1"/>
              <a:t>、</a:t>
            </a:r>
            <a:r>
              <a:rPr lang="en-US" altLang="ja-JP" dirty="0"/>
              <a:t>Word</a:t>
            </a:r>
            <a:r>
              <a:rPr lang="ja-JP" altLang="en-US" dirty="0" err="1"/>
              <a:t>、</a:t>
            </a:r>
            <a:r>
              <a:rPr lang="en-US" altLang="ja-JP" dirty="0"/>
              <a:t>PowerPoint</a:t>
            </a:r>
            <a:r>
              <a:rPr lang="ja-JP" altLang="en-US" dirty="0"/>
              <a:t>を操作する</a:t>
            </a:r>
            <a:r>
              <a:rPr lang="en-US" altLang="ja-JP" dirty="0"/>
              <a:t>RTC</a:t>
            </a:r>
            <a:r>
              <a:rPr lang="ja-JP" altLang="en-US" dirty="0"/>
              <a:t>の</a:t>
            </a:r>
            <a:r>
              <a:rPr lang="en-US" altLang="ja-JP" dirty="0"/>
              <a:t>Python</a:t>
            </a:r>
            <a:r>
              <a:rPr lang="ja-JP" altLang="en-US" dirty="0"/>
              <a:t>版を配布しているが、バグがある</a:t>
            </a:r>
          </a:p>
          <a:p>
            <a:r>
              <a:rPr lang="en-US" altLang="ja-JP" dirty="0"/>
              <a:t>Microsoft Office</a:t>
            </a:r>
            <a:r>
              <a:rPr lang="ja-JP" altLang="en-US" dirty="0"/>
              <a:t>を操作する</a:t>
            </a:r>
            <a:r>
              <a:rPr lang="en-US" altLang="ja-JP" dirty="0"/>
              <a:t>RTC</a:t>
            </a:r>
            <a:r>
              <a:rPr lang="ja-JP" altLang="en-US" dirty="0"/>
              <a:t>群の動作速度が遅い</a:t>
            </a:r>
          </a:p>
          <a:p>
            <a:pPr lvl="1"/>
            <a:r>
              <a:rPr lang="en-US" altLang="ja-JP" dirty="0" smtClean="0"/>
              <a:t>RTC</a:t>
            </a:r>
            <a:r>
              <a:rPr lang="ja-JP" altLang="en-US" dirty="0" smtClean="0"/>
              <a:t>を起動したプロセスから</a:t>
            </a:r>
            <a:r>
              <a:rPr lang="en-US" altLang="ja-JP" dirty="0" smtClean="0"/>
              <a:t>Excel</a:t>
            </a:r>
            <a:r>
              <a:rPr lang="ja-JP" altLang="en-US" dirty="0" smtClean="0"/>
              <a:t>等のプロセスへの通信に時間がかかるため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638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MODI(</a:t>
            </a:r>
            <a:r>
              <a:rPr lang="ja-JP" altLang="en-US" dirty="0"/>
              <a:t>文字認識</a:t>
            </a:r>
            <a:r>
              <a:rPr lang="en-US" altLang="ja-JP" dirty="0"/>
              <a:t>)</a:t>
            </a:r>
            <a:r>
              <a:rPr lang="ja-JP" altLang="en-US" dirty="0"/>
              <a:t>の</a:t>
            </a:r>
            <a:r>
              <a:rPr lang="en-US" altLang="ja-JP" dirty="0"/>
              <a:t>RTC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入力された画像から認識した文字列を出力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366" y="2645403"/>
            <a:ext cx="9701434" cy="242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90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 smtClean="0"/>
              <a:t>開発概要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458009"/>
            <a:ext cx="10515600" cy="751320"/>
          </a:xfrm>
        </p:spPr>
        <p:txBody>
          <a:bodyPr/>
          <a:lstStyle/>
          <a:p>
            <a:r>
              <a:rPr kumimoji="1" lang="en-US" altLang="ja-JP" dirty="0" err="1" smtClean="0"/>
              <a:t>InPort</a:t>
            </a:r>
            <a:r>
              <a:rPr kumimoji="1" lang="ja-JP" altLang="en-US" dirty="0" smtClean="0"/>
              <a:t>で受信したデータをセルに入力する例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999936"/>
            <a:ext cx="4504762" cy="2314286"/>
          </a:xfrm>
          <a:prstGeom prst="rect">
            <a:avLst/>
          </a:prstGeom>
        </p:spPr>
      </p:pic>
      <p:pic>
        <p:nvPicPr>
          <p:cNvPr id="5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61144" y="1999936"/>
            <a:ext cx="4528034" cy="3396026"/>
          </a:xfrm>
          <a:prstGeom prst="rect">
            <a:avLst/>
          </a:prstGeom>
        </p:spPr>
      </p:pic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838200" y="6106680"/>
            <a:ext cx="10515600" cy="751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err="1" smtClean="0"/>
              <a:t>OpenOffice</a:t>
            </a:r>
            <a:r>
              <a:rPr lang="ja-JP" altLang="en-US" dirty="0" err="1" smtClean="0"/>
              <a:t>、</a:t>
            </a:r>
            <a:r>
              <a:rPr lang="en-US" altLang="ja-JP" dirty="0" smtClean="0"/>
              <a:t>Microsoft Office</a:t>
            </a:r>
            <a:r>
              <a:rPr lang="ja-JP" altLang="en-US" dirty="0" smtClean="0"/>
              <a:t>のドキュメントを</a:t>
            </a:r>
            <a:r>
              <a:rPr lang="en-US" altLang="ja-JP" dirty="0" smtClean="0"/>
              <a:t>RTC</a:t>
            </a:r>
            <a:r>
              <a:rPr lang="ja-JP" altLang="en-US" dirty="0" smtClean="0"/>
              <a:t>で操作する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7435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Word</a:t>
            </a:r>
            <a:r>
              <a:rPr lang="ja-JP" altLang="en-US" dirty="0" err="1"/>
              <a:t>、</a:t>
            </a:r>
            <a:r>
              <a:rPr lang="en-US" altLang="ja-JP" dirty="0"/>
              <a:t>Writer(</a:t>
            </a:r>
            <a:r>
              <a:rPr lang="ja-JP" altLang="en-US" dirty="0"/>
              <a:t>文字表示</a:t>
            </a:r>
            <a:r>
              <a:rPr lang="en-US" altLang="ja-JP" dirty="0"/>
              <a:t>)</a:t>
            </a:r>
            <a:r>
              <a:rPr lang="ja-JP" altLang="en-US" dirty="0"/>
              <a:t>を操作する</a:t>
            </a:r>
            <a:r>
              <a:rPr lang="ja-JP" altLang="en-US" dirty="0" smtClean="0"/>
              <a:t>ための</a:t>
            </a:r>
            <a:r>
              <a:rPr lang="en-US" altLang="ja-JP" dirty="0"/>
              <a:t>RTC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5999018" cy="4351338"/>
          </a:xfrm>
        </p:spPr>
        <p:txBody>
          <a:bodyPr/>
          <a:lstStyle/>
          <a:p>
            <a:r>
              <a:rPr lang="en-US" altLang="ja-JP" dirty="0" err="1"/>
              <a:t>InPort</a:t>
            </a:r>
            <a:r>
              <a:rPr lang="ja-JP" altLang="en-US" dirty="0"/>
              <a:t>から入力された文字列の表示</a:t>
            </a:r>
          </a:p>
          <a:p>
            <a:pPr lvl="1"/>
            <a:r>
              <a:rPr lang="ja-JP" altLang="en-US" dirty="0"/>
              <a:t>フォントの変更</a:t>
            </a:r>
          </a:p>
          <a:p>
            <a:pPr lvl="1"/>
            <a:r>
              <a:rPr lang="ja-JP" altLang="en-US" dirty="0"/>
              <a:t>カーソル位置の変更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2881" y="2521424"/>
            <a:ext cx="6447619" cy="37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3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 smtClean="0"/>
              <a:t>デモ</a:t>
            </a:r>
            <a:r>
              <a:rPr lang="en-US" altLang="ja-JP" dirty="0" smtClean="0"/>
              <a:t>2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40327" y="1822450"/>
            <a:ext cx="5943600" cy="4351338"/>
          </a:xfrm>
        </p:spPr>
        <p:txBody>
          <a:bodyPr/>
          <a:lstStyle/>
          <a:p>
            <a:r>
              <a:rPr lang="en-US" altLang="ja-JP" dirty="0" err="1"/>
              <a:t>OpenHRI</a:t>
            </a:r>
            <a:r>
              <a:rPr lang="ja-JP" altLang="en-US" dirty="0"/>
              <a:t>の</a:t>
            </a:r>
            <a:r>
              <a:rPr lang="en-US" altLang="ja-JP" dirty="0"/>
              <a:t>RTC</a:t>
            </a:r>
            <a:r>
              <a:rPr lang="ja-JP" altLang="en-US" dirty="0"/>
              <a:t>を利用</a:t>
            </a:r>
          </a:p>
          <a:p>
            <a:r>
              <a:rPr lang="ja-JP" altLang="en-US" dirty="0"/>
              <a:t>入力された文字列を発音すると同時に</a:t>
            </a:r>
            <a:r>
              <a:rPr lang="en-US" altLang="ja-JP" dirty="0"/>
              <a:t>Word</a:t>
            </a:r>
            <a:r>
              <a:rPr lang="ja-JP" altLang="en-US" dirty="0" err="1"/>
              <a:t>、</a:t>
            </a:r>
            <a:r>
              <a:rPr lang="en-US" altLang="ja-JP" dirty="0"/>
              <a:t>Writer</a:t>
            </a:r>
            <a:r>
              <a:rPr lang="ja-JP" altLang="en-US" dirty="0"/>
              <a:t>の文書に表示</a:t>
            </a:r>
          </a:p>
          <a:p>
            <a:pPr lvl="1"/>
            <a:r>
              <a:rPr lang="ja-JP" altLang="en-US" dirty="0"/>
              <a:t>指定</a:t>
            </a:r>
            <a:r>
              <a:rPr lang="ja-JP" altLang="en-US" dirty="0" smtClean="0"/>
              <a:t>した</a:t>
            </a:r>
            <a:r>
              <a:rPr lang="ja-JP" altLang="en-US" dirty="0"/>
              <a:t>文字列は太字で表示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918" y="1825625"/>
            <a:ext cx="5352381" cy="4704762"/>
          </a:xfrm>
          <a:prstGeom prst="rect">
            <a:avLst/>
          </a:prstGeom>
        </p:spPr>
      </p:pic>
      <p:pic>
        <p:nvPicPr>
          <p:cNvPr id="5" name="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3638549"/>
            <a:ext cx="4209473" cy="315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7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 smtClean="0"/>
              <a:t>画像変換コンポーネント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画像の圧縮、復元を行う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150663"/>
            <a:ext cx="13684554" cy="21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3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 smtClean="0"/>
              <a:t>文字コード変換コンポーネント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10196945" cy="4351338"/>
          </a:xfrm>
        </p:spPr>
        <p:txBody>
          <a:bodyPr/>
          <a:lstStyle/>
          <a:p>
            <a:r>
              <a:rPr lang="en-US" altLang="ja-JP" dirty="0" err="1" smtClean="0"/>
              <a:t>InPort</a:t>
            </a:r>
            <a:r>
              <a:rPr lang="ja-JP" altLang="en-US" dirty="0" smtClean="0"/>
              <a:t>から入力された文字列の文字コードを変換して</a:t>
            </a:r>
            <a:r>
              <a:rPr lang="en-US" altLang="ja-JP" dirty="0" err="1" smtClean="0"/>
              <a:t>OutPort</a:t>
            </a:r>
            <a:r>
              <a:rPr lang="ja-JP" altLang="en-US" dirty="0" smtClean="0"/>
              <a:t>から出力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864" y="2924238"/>
            <a:ext cx="7028020" cy="146072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863" y="4519900"/>
            <a:ext cx="7326320" cy="146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7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 err="1" smtClean="0"/>
              <a:t>OpenOffice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r>
              <a:rPr lang="ja-JP" altLang="en-US" dirty="0" smtClean="0"/>
              <a:t>群の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実装方法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UNO(Universal Network Object</a:t>
            </a:r>
            <a:r>
              <a:rPr lang="en-US" altLang="ja-JP" dirty="0" smtClean="0"/>
              <a:t>)</a:t>
            </a:r>
            <a:r>
              <a:rPr lang="ja-JP" altLang="en-US" dirty="0" smtClean="0"/>
              <a:t>に</a:t>
            </a:r>
            <a:r>
              <a:rPr lang="en-US" altLang="ja-JP" dirty="0" smtClean="0"/>
              <a:t>Python</a:t>
            </a:r>
            <a:r>
              <a:rPr lang="ja-JP" altLang="en-US" dirty="0" smtClean="0"/>
              <a:t>から</a:t>
            </a:r>
            <a:r>
              <a:rPr lang="en-US" altLang="ja-JP" dirty="0" err="1" smtClean="0"/>
              <a:t>OpenOffice</a:t>
            </a:r>
            <a:r>
              <a:rPr lang="ja-JP" altLang="en-US" dirty="0" smtClean="0"/>
              <a:t>を操作する</a:t>
            </a:r>
            <a:endParaRPr lang="en-US" altLang="ja-JP" dirty="0" smtClean="0"/>
          </a:p>
          <a:p>
            <a:pPr lvl="1"/>
            <a:r>
              <a:rPr lang="en-US" altLang="ja-JP" dirty="0"/>
              <a:t>C++</a:t>
            </a:r>
            <a:r>
              <a:rPr lang="ja-JP" altLang="en-US" dirty="0" err="1"/>
              <a:t>、</a:t>
            </a:r>
            <a:r>
              <a:rPr lang="en-US" altLang="ja-JP" dirty="0"/>
              <a:t>Java</a:t>
            </a:r>
            <a:r>
              <a:rPr lang="ja-JP" altLang="en-US" dirty="0" err="1"/>
              <a:t>、</a:t>
            </a:r>
            <a:r>
              <a:rPr lang="en-US" altLang="ja-JP" dirty="0"/>
              <a:t>Python</a:t>
            </a:r>
            <a:r>
              <a:rPr lang="ja-JP" altLang="en-US" dirty="0"/>
              <a:t>等様々なプログラミング言語から</a:t>
            </a:r>
            <a:r>
              <a:rPr lang="en-US" altLang="ja-JP" dirty="0" err="1"/>
              <a:t>OpenOffice</a:t>
            </a:r>
            <a:r>
              <a:rPr lang="ja-JP" altLang="en-US" dirty="0" smtClean="0"/>
              <a:t>を動作可能</a:t>
            </a:r>
            <a:endParaRPr lang="en-US" altLang="ja-JP" dirty="0" smtClean="0"/>
          </a:p>
          <a:p>
            <a:pPr lvl="1"/>
            <a:r>
              <a:rPr lang="en-US" altLang="ja-JP" dirty="0"/>
              <a:t>Scripting Framework</a:t>
            </a:r>
            <a:r>
              <a:rPr lang="ja-JP" altLang="en-US" dirty="0"/>
              <a:t>で動くモードとプロセス間通信を行う</a:t>
            </a:r>
            <a:r>
              <a:rPr lang="ja-JP" altLang="en-US" dirty="0" smtClean="0"/>
              <a:t>モード</a:t>
            </a:r>
            <a:endParaRPr lang="en-US" altLang="ja-JP" dirty="0" smtClean="0"/>
          </a:p>
          <a:p>
            <a:pPr lvl="2"/>
            <a:r>
              <a:rPr lang="ja-JP" altLang="en-US" dirty="0" smtClean="0"/>
              <a:t>プロセス間</a:t>
            </a:r>
            <a:r>
              <a:rPr lang="ja-JP" altLang="en-US" dirty="0"/>
              <a:t>通信</a:t>
            </a:r>
            <a:r>
              <a:rPr lang="ja-JP" altLang="en-US" dirty="0" smtClean="0"/>
              <a:t>を行うモードは動作が遅いので</a:t>
            </a:r>
            <a:r>
              <a:rPr lang="en-US" altLang="ja-JP" dirty="0"/>
              <a:t>Scripting Framework</a:t>
            </a:r>
            <a:r>
              <a:rPr lang="ja-JP" altLang="en-US" dirty="0"/>
              <a:t>で動く</a:t>
            </a:r>
            <a:r>
              <a:rPr lang="ja-JP" altLang="en-US" dirty="0" smtClean="0"/>
              <a:t>モードを選択</a:t>
            </a:r>
            <a:endParaRPr lang="en-US" altLang="ja-JP" dirty="0"/>
          </a:p>
          <a:p>
            <a:pPr lvl="3"/>
            <a:r>
              <a:rPr lang="en-US" altLang="ja-JP" dirty="0" err="1" smtClean="0"/>
              <a:t>soffice.bin</a:t>
            </a:r>
            <a:r>
              <a:rPr lang="ja-JP" altLang="en-US" dirty="0" smtClean="0"/>
              <a:t>で</a:t>
            </a:r>
            <a:r>
              <a:rPr lang="en-US" altLang="ja-JP" dirty="0" smtClean="0"/>
              <a:t>Python</a:t>
            </a:r>
            <a:r>
              <a:rPr lang="ja-JP" altLang="en-US" dirty="0" smtClean="0"/>
              <a:t>ファイルが実行される</a:t>
            </a:r>
            <a:endParaRPr lang="en-US" altLang="ja-JP" dirty="0" smtClean="0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9885065"/>
              </p:ext>
            </p:extLst>
          </p:nvPr>
        </p:nvGraphicFramePr>
        <p:xfrm>
          <a:off x="1803400" y="5104630"/>
          <a:ext cx="8128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4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ja-JP" b="0" dirty="0" smtClean="0">
                          <a:solidFill>
                            <a:schemeClr val="tx1"/>
                          </a:solidFill>
                        </a:rPr>
                        <a:t>Scripting Framework</a:t>
                      </a:r>
                      <a:r>
                        <a:rPr lang="ja-JP" altLang="en-US" b="0" dirty="0" smtClean="0">
                          <a:solidFill>
                            <a:schemeClr val="tx1"/>
                          </a:solidFill>
                        </a:rPr>
                        <a:t>で動くモード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</a:rPr>
                        <a:t>0.001189[s]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b="0" dirty="0" smtClean="0"/>
                        <a:t>プロセス間通信を行うモード</a:t>
                      </a:r>
                      <a:endParaRPr kumimoji="1" lang="ja-JP" alt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/>
                        <a:t>0.006236[s]</a:t>
                      </a:r>
                      <a:endParaRPr kumimoji="1" lang="ja-JP" alt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正方形/長方形 4"/>
          <p:cNvSpPr/>
          <p:nvPr/>
        </p:nvSpPr>
        <p:spPr>
          <a:xfrm>
            <a:off x="2860963" y="435274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dirty="0"/>
              <a:t>Writer</a:t>
            </a:r>
            <a:r>
              <a:rPr lang="ja-JP" altLang="en-US" dirty="0" smtClean="0"/>
              <a:t>に“Hello World”と</a:t>
            </a:r>
            <a:r>
              <a:rPr lang="ja-JP" altLang="en-US" dirty="0"/>
              <a:t>20回書き込むだけの簡単なプログラム</a:t>
            </a:r>
            <a:r>
              <a:rPr lang="ja-JP" altLang="en-US" dirty="0" smtClean="0"/>
              <a:t>で</a:t>
            </a:r>
            <a:r>
              <a:rPr lang="ja-JP" altLang="en-US" dirty="0"/>
              <a:t>文字</a:t>
            </a:r>
            <a:r>
              <a:rPr lang="ja-JP" altLang="en-US" dirty="0" smtClean="0"/>
              <a:t>の書き込みにかかった時間の平均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7987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 smtClean="0"/>
              <a:t>Microsoft Office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r>
              <a:rPr lang="ja-JP" altLang="en-US" dirty="0" smtClean="0"/>
              <a:t>群の実装方法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COM</a:t>
            </a:r>
            <a:r>
              <a:rPr kumimoji="1" lang="ja-JP" altLang="en-US" dirty="0" smtClean="0"/>
              <a:t>により</a:t>
            </a:r>
            <a:r>
              <a:rPr kumimoji="1" lang="en-US" altLang="ja-JP" dirty="0" smtClean="0"/>
              <a:t>Office</a:t>
            </a:r>
            <a:r>
              <a:rPr kumimoji="1" lang="ja-JP" altLang="en-US" dirty="0" smtClean="0"/>
              <a:t>を操作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Python</a:t>
            </a:r>
            <a:r>
              <a:rPr lang="ja-JP" altLang="en-US" dirty="0" smtClean="0"/>
              <a:t>版は</a:t>
            </a:r>
            <a:r>
              <a:rPr lang="en-US" altLang="ja-JP" dirty="0" smtClean="0"/>
              <a:t>Win32Com</a:t>
            </a:r>
            <a:r>
              <a:rPr lang="ja-JP" altLang="en-US" dirty="0" smtClean="0"/>
              <a:t>ライブラリを使用</a:t>
            </a:r>
            <a:endParaRPr kumimoji="1" lang="ja-JP" altLang="en-US" dirty="0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756115"/>
              </p:ext>
            </p:extLst>
          </p:nvPr>
        </p:nvGraphicFramePr>
        <p:xfrm>
          <a:off x="1803400" y="5104630"/>
          <a:ext cx="8128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4000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</a:rPr>
                        <a:t>Word</a:t>
                      </a:r>
                      <a:r>
                        <a:rPr kumimoji="1" lang="ja-JP" altLang="en-US" b="0" dirty="0" smtClean="0">
                          <a:solidFill>
                            <a:schemeClr val="tx1"/>
                          </a:solidFill>
                        </a:rPr>
                        <a:t>を操作する</a:t>
                      </a:r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</a:rPr>
                        <a:t>RTC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</a:rPr>
                        <a:t>0.003498[s]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JP" b="0" dirty="0" smtClean="0"/>
                        <a:t>Writer</a:t>
                      </a:r>
                      <a:r>
                        <a:rPr lang="ja-JP" altLang="en-US" b="0" dirty="0" smtClean="0"/>
                        <a:t>を操作する</a:t>
                      </a:r>
                      <a:r>
                        <a:rPr lang="en-US" altLang="ja-JP" b="0" dirty="0" smtClean="0"/>
                        <a:t>RTC</a:t>
                      </a:r>
                      <a:endParaRPr kumimoji="1" lang="ja-JP" alt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</a:rPr>
                        <a:t>0.001189[s]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正方形/長方形 4"/>
          <p:cNvSpPr/>
          <p:nvPr/>
        </p:nvSpPr>
        <p:spPr>
          <a:xfrm>
            <a:off x="2860963" y="435274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dirty="0"/>
              <a:t>Writer</a:t>
            </a:r>
            <a:r>
              <a:rPr lang="ja-JP" altLang="en-US" dirty="0" smtClean="0"/>
              <a:t>に“Hello World”と</a:t>
            </a:r>
            <a:r>
              <a:rPr lang="ja-JP" altLang="en-US" dirty="0"/>
              <a:t>20回書き込むだけの簡単なプログラム</a:t>
            </a:r>
            <a:r>
              <a:rPr lang="ja-JP" altLang="en-US" dirty="0" smtClean="0"/>
              <a:t>で</a:t>
            </a:r>
            <a:r>
              <a:rPr lang="ja-JP" altLang="en-US" dirty="0"/>
              <a:t>文字</a:t>
            </a:r>
            <a:r>
              <a:rPr lang="ja-JP" altLang="en-US" dirty="0" smtClean="0"/>
              <a:t>の書き込みにかかった時間の平均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2717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 err="1"/>
              <a:t>OpenOffice</a:t>
            </a:r>
            <a:r>
              <a:rPr lang="ja-JP" altLang="en-US" dirty="0"/>
              <a:t>を操作するための</a:t>
            </a:r>
            <a:r>
              <a:rPr lang="en-US" altLang="ja-JP" dirty="0"/>
              <a:t>RTC</a:t>
            </a:r>
            <a:r>
              <a:rPr lang="ja-JP" altLang="en-US" dirty="0"/>
              <a:t>群</a:t>
            </a:r>
            <a:endParaRPr kumimoji="1" lang="ja-JP" altLang="en-US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108298"/>
              </p:ext>
            </p:extLst>
          </p:nvPr>
        </p:nvGraphicFramePr>
        <p:xfrm>
          <a:off x="838200" y="1306079"/>
          <a:ext cx="10515600" cy="402336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5257800"/>
                <a:gridCol w="5257800"/>
              </a:tblGrid>
              <a:tr h="1499466">
                <a:tc>
                  <a:txBody>
                    <a:bodyPr/>
                    <a:lstStyle/>
                    <a:p>
                      <a:r>
                        <a:rPr kumimoji="1" lang="en-US" altLang="ja-JP" sz="2400" b="0" dirty="0" err="1" smtClean="0">
                          <a:solidFill>
                            <a:schemeClr val="tx1"/>
                          </a:solidFill>
                        </a:rPr>
                        <a:t>OpenOffice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Apache </a:t>
                      </a:r>
                      <a:r>
                        <a:rPr kumimoji="1" lang="en-US" altLang="ja-JP" sz="2400" b="0" dirty="0" err="1" smtClean="0">
                          <a:solidFill>
                            <a:schemeClr val="tx1"/>
                          </a:solidFill>
                        </a:rPr>
                        <a:t>OpenOffice</a:t>
                      </a:r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 3.4.1</a:t>
                      </a:r>
                    </a:p>
                    <a:p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Apache </a:t>
                      </a:r>
                      <a:r>
                        <a:rPr kumimoji="1" lang="en-US" altLang="ja-JP" sz="2400" b="0" dirty="0" err="1" smtClean="0">
                          <a:solidFill>
                            <a:schemeClr val="tx1"/>
                          </a:solidFill>
                        </a:rPr>
                        <a:t>OpenOffice</a:t>
                      </a:r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 4.1.1</a:t>
                      </a:r>
                    </a:p>
                    <a:p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OpenOffice.org 3.2</a:t>
                      </a:r>
                    </a:p>
                    <a:p>
                      <a:r>
                        <a:rPr kumimoji="1" lang="en-US" altLang="ja-JP" sz="2400" b="0" dirty="0" err="1" smtClean="0">
                          <a:solidFill>
                            <a:schemeClr val="tx1"/>
                          </a:solidFill>
                        </a:rPr>
                        <a:t>LibreOffice</a:t>
                      </a:r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 3.5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03623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OS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Windows Vista</a:t>
                      </a:r>
                    </a:p>
                    <a:p>
                      <a:r>
                        <a:rPr kumimoji="1" lang="en-US" altLang="ja-JP" sz="2400" dirty="0" smtClean="0"/>
                        <a:t>Windows 8.1</a:t>
                      </a:r>
                    </a:p>
                    <a:p>
                      <a:r>
                        <a:rPr kumimoji="1" lang="en-US" altLang="ja-JP" sz="2400" dirty="0" smtClean="0"/>
                        <a:t>Ubuntu 10.04LTS</a:t>
                      </a:r>
                    </a:p>
                    <a:p>
                      <a:r>
                        <a:rPr kumimoji="1" lang="en-US" altLang="ja-JP" sz="2400" dirty="0" smtClean="0"/>
                        <a:t>Ubuntu 12.04LTS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400" dirty="0" smtClean="0"/>
                        <a:t>言語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Python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RT</a:t>
                      </a:r>
                      <a:r>
                        <a:rPr kumimoji="1" lang="ja-JP" altLang="en-US" sz="2400" dirty="0" smtClean="0"/>
                        <a:t>ミドルウェア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OpenRTM-aist-Python-1.1.0-RC1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2085110" y="5486395"/>
            <a:ext cx="7599218" cy="12884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/>
              <a:t>5</a:t>
            </a:r>
            <a:r>
              <a:rPr lang="ja-JP" altLang="en-US" dirty="0" smtClean="0"/>
              <a:t>種類のコンポーネントを作成</a:t>
            </a:r>
          </a:p>
          <a:p>
            <a:pPr lvl="1"/>
            <a:r>
              <a:rPr lang="en-US" altLang="ja-JP" dirty="0" err="1" smtClean="0"/>
              <a:t>Calc</a:t>
            </a:r>
            <a:r>
              <a:rPr lang="en-US" altLang="ja-JP" dirty="0" smtClean="0"/>
              <a:t>(</a:t>
            </a:r>
            <a:r>
              <a:rPr lang="ja-JP" altLang="en-US" dirty="0" smtClean="0"/>
              <a:t>表計算</a:t>
            </a:r>
            <a:r>
              <a:rPr lang="en-US" altLang="ja-JP" dirty="0" smtClean="0"/>
              <a:t>)</a:t>
            </a:r>
            <a:r>
              <a:rPr lang="ja-JP" altLang="en-US" dirty="0" err="1" smtClean="0"/>
              <a:t>、</a:t>
            </a:r>
            <a:r>
              <a:rPr lang="en-US" altLang="ja-JP" dirty="0" smtClean="0"/>
              <a:t>Draw(</a:t>
            </a:r>
            <a:r>
              <a:rPr lang="ja-JP" altLang="en-US" dirty="0" smtClean="0"/>
              <a:t>図形描画</a:t>
            </a:r>
            <a:r>
              <a:rPr lang="en-US" altLang="ja-JP" dirty="0" smtClean="0"/>
              <a:t>)</a:t>
            </a:r>
            <a:r>
              <a:rPr lang="ja-JP" altLang="en-US" dirty="0" err="1" smtClean="0"/>
              <a:t>、</a:t>
            </a:r>
            <a:r>
              <a:rPr lang="en-US" altLang="ja-JP" dirty="0" smtClean="0"/>
              <a:t>Base(</a:t>
            </a:r>
            <a:r>
              <a:rPr lang="ja-JP" altLang="en-US" dirty="0" smtClean="0"/>
              <a:t>データベース</a:t>
            </a:r>
            <a:r>
              <a:rPr lang="en-US" altLang="ja-JP" dirty="0" smtClean="0"/>
              <a:t>)</a:t>
            </a:r>
            <a:r>
              <a:rPr lang="ja-JP" altLang="en-US" dirty="0" err="1" smtClean="0"/>
              <a:t>、</a:t>
            </a:r>
            <a:r>
              <a:rPr lang="en-US" altLang="ja-JP" dirty="0" smtClean="0"/>
              <a:t>Impress(</a:t>
            </a:r>
            <a:r>
              <a:rPr lang="ja-JP" altLang="en-US" dirty="0" smtClean="0"/>
              <a:t>プレゼンテーション</a:t>
            </a:r>
            <a:r>
              <a:rPr lang="en-US" altLang="ja-JP" dirty="0" smtClean="0"/>
              <a:t>)</a:t>
            </a:r>
            <a:r>
              <a:rPr lang="ja-JP" altLang="en-US" dirty="0" err="1" smtClean="0"/>
              <a:t>、</a:t>
            </a:r>
            <a:r>
              <a:rPr lang="en-US" altLang="ja-JP" dirty="0" smtClean="0"/>
              <a:t>Writer(</a:t>
            </a:r>
            <a:r>
              <a:rPr lang="ja-JP" altLang="en-US" dirty="0" smtClean="0"/>
              <a:t>文書作成</a:t>
            </a:r>
            <a:r>
              <a:rPr lang="en-US" altLang="ja-JP" dirty="0" smtClean="0"/>
              <a:t>)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786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ja-JP" dirty="0" smtClean="0"/>
              <a:t>Microsoft Office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r>
              <a:rPr lang="ja-JP" altLang="en-US" dirty="0" smtClean="0"/>
              <a:t>群</a:t>
            </a:r>
            <a:endParaRPr kumimoji="1" lang="ja-JP" altLang="en-US" dirty="0"/>
          </a:p>
        </p:txBody>
      </p:sp>
      <p:graphicFrame>
        <p:nvGraphicFramePr>
          <p:cNvPr id="5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3094550"/>
              </p:ext>
            </p:extLst>
          </p:nvPr>
        </p:nvGraphicFramePr>
        <p:xfrm>
          <a:off x="838200" y="1306079"/>
          <a:ext cx="10515600" cy="36576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5257800"/>
                <a:gridCol w="5257800"/>
              </a:tblGrid>
              <a:tr h="1499466">
                <a:tc>
                  <a:txBody>
                    <a:bodyPr/>
                    <a:lstStyle/>
                    <a:p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Microsoft Office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Word 2007</a:t>
                      </a:r>
                    </a:p>
                    <a:p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Word 2013</a:t>
                      </a:r>
                    </a:p>
                    <a:p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Excel 2007</a:t>
                      </a:r>
                    </a:p>
                    <a:p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Excel 2013</a:t>
                      </a:r>
                    </a:p>
                    <a:p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PowerPoint 2013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39099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OS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Windows Vista</a:t>
                      </a:r>
                    </a:p>
                    <a:p>
                      <a:r>
                        <a:rPr kumimoji="1" lang="en-US" altLang="ja-JP" sz="2400" dirty="0" smtClean="0"/>
                        <a:t>Windows 8.1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400" dirty="0" smtClean="0"/>
                        <a:t>言語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C++/CLI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RT</a:t>
                      </a:r>
                      <a:r>
                        <a:rPr kumimoji="1" lang="ja-JP" altLang="en-US" sz="2400" dirty="0" smtClean="0"/>
                        <a:t>ミドルウェア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OpenRTM-aist-1.1.0-Release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2085110" y="5486395"/>
            <a:ext cx="7599218" cy="12884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/>
              <a:t>4</a:t>
            </a:r>
            <a:r>
              <a:rPr lang="ja-JP" altLang="en-US" dirty="0" smtClean="0"/>
              <a:t>種類のコンポーネントを作成</a:t>
            </a:r>
          </a:p>
          <a:p>
            <a:pPr lvl="1"/>
            <a:r>
              <a:rPr lang="en-US" altLang="ja-JP" dirty="0" smtClean="0"/>
              <a:t>Excel(</a:t>
            </a:r>
            <a:r>
              <a:rPr lang="ja-JP" altLang="en-US" dirty="0" smtClean="0"/>
              <a:t>表計算</a:t>
            </a:r>
            <a:r>
              <a:rPr lang="en-US" altLang="ja-JP" dirty="0" smtClean="0"/>
              <a:t>)</a:t>
            </a:r>
            <a:r>
              <a:rPr lang="ja-JP" altLang="en-US" dirty="0" err="1" smtClean="0"/>
              <a:t>、</a:t>
            </a:r>
            <a:r>
              <a:rPr lang="en-US" altLang="ja-JP" dirty="0" smtClean="0"/>
              <a:t>PowerPoint(</a:t>
            </a:r>
            <a:r>
              <a:rPr lang="ja-JP" altLang="en-US" dirty="0" smtClean="0"/>
              <a:t>プレゼンテーション</a:t>
            </a:r>
            <a:r>
              <a:rPr lang="en-US" altLang="ja-JP" dirty="0" smtClean="0"/>
              <a:t>)</a:t>
            </a:r>
            <a:r>
              <a:rPr lang="ja-JP" altLang="en-US" dirty="0" err="1" smtClean="0"/>
              <a:t>、</a:t>
            </a:r>
            <a:r>
              <a:rPr lang="en-US" altLang="ja-JP" dirty="0" smtClean="0"/>
              <a:t>Word(</a:t>
            </a:r>
            <a:r>
              <a:rPr lang="ja-JP" altLang="en-US" dirty="0" smtClean="0"/>
              <a:t>文書作成</a:t>
            </a:r>
            <a:r>
              <a:rPr lang="en-US" altLang="ja-JP" dirty="0" smtClean="0"/>
              <a:t>)</a:t>
            </a:r>
            <a:r>
              <a:rPr lang="ja-JP" altLang="en-US" dirty="0" err="1" smtClean="0"/>
              <a:t>、</a:t>
            </a:r>
            <a:r>
              <a:rPr lang="en-US" altLang="ja-JP" dirty="0" smtClean="0"/>
              <a:t>MODI(</a:t>
            </a:r>
            <a:r>
              <a:rPr lang="ja-JP" altLang="en-US" dirty="0" smtClean="0"/>
              <a:t>文字認識</a:t>
            </a:r>
            <a:r>
              <a:rPr lang="en-US" altLang="ja-JP" dirty="0" smtClean="0"/>
              <a:t>)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6057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347642"/>
            <a:ext cx="10515600" cy="4351338"/>
          </a:xfrm>
        </p:spPr>
        <p:txBody>
          <a:bodyPr/>
          <a:lstStyle/>
          <a:p>
            <a:r>
              <a:rPr lang="en-US" altLang="ja-JP" dirty="0" err="1"/>
              <a:t>InPort</a:t>
            </a:r>
            <a:r>
              <a:rPr lang="ja-JP" altLang="en-US" dirty="0"/>
              <a:t>で受信したデータをセルに入力</a:t>
            </a:r>
          </a:p>
          <a:p>
            <a:r>
              <a:rPr lang="ja-JP" altLang="en-US" dirty="0"/>
              <a:t>セルのデータを</a:t>
            </a:r>
            <a:r>
              <a:rPr lang="en-US" altLang="ja-JP" dirty="0" err="1"/>
              <a:t>OutPort</a:t>
            </a:r>
            <a:r>
              <a:rPr lang="ja-JP" altLang="en-US" dirty="0"/>
              <a:t>から出力</a:t>
            </a:r>
          </a:p>
          <a:p>
            <a:r>
              <a:rPr lang="en-US" altLang="ja-JP" dirty="0" err="1"/>
              <a:t>InPort</a:t>
            </a:r>
            <a:r>
              <a:rPr lang="ja-JP" altLang="en-US" dirty="0"/>
              <a:t>で受信したデータを数式で計算後</a:t>
            </a:r>
            <a:r>
              <a:rPr lang="en-US" altLang="ja-JP" dirty="0" err="1"/>
              <a:t>OutPort</a:t>
            </a:r>
            <a:r>
              <a:rPr lang="ja-JP" altLang="en-US" dirty="0"/>
              <a:t>から出力</a:t>
            </a:r>
          </a:p>
          <a:p>
            <a:r>
              <a:rPr lang="ja-JP" altLang="en-US" dirty="0"/>
              <a:t>データポートは動的に追加可能</a:t>
            </a:r>
          </a:p>
          <a:p>
            <a:pPr lvl="1"/>
            <a:r>
              <a:rPr lang="en-US" altLang="ja-JP" dirty="0"/>
              <a:t>BasicDataType.idl</a:t>
            </a:r>
            <a:r>
              <a:rPr lang="ja-JP" altLang="en-US" dirty="0" err="1"/>
              <a:t>、</a:t>
            </a:r>
            <a:r>
              <a:rPr lang="en-US" altLang="ja-JP" dirty="0"/>
              <a:t>ExtendedDataTypes.idl</a:t>
            </a:r>
            <a:r>
              <a:rPr lang="ja-JP" altLang="en-US" dirty="0"/>
              <a:t>で定義されたデータ型に</a:t>
            </a:r>
            <a:r>
              <a:rPr lang="ja-JP" altLang="en-US" dirty="0" smtClean="0"/>
              <a:t>対応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GUI</a:t>
            </a:r>
            <a:r>
              <a:rPr lang="ja-JP" altLang="en-US" dirty="0" smtClean="0"/>
              <a:t>による操作、もしくはコンフィギュレーションパラメータで追加するデータポートの設定可能</a:t>
            </a:r>
            <a:endParaRPr lang="en-US" altLang="ja-JP" dirty="0" smtClean="0"/>
          </a:p>
          <a:p>
            <a:pPr marL="457200" lvl="1" indent="0">
              <a:buNone/>
            </a:pP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4443" y="1321409"/>
            <a:ext cx="5296687" cy="715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Excel</a:t>
            </a:r>
            <a:r>
              <a:rPr lang="ja-JP" altLang="en-US" dirty="0" err="1"/>
              <a:t>、</a:t>
            </a:r>
            <a:r>
              <a:rPr lang="en-US" altLang="ja-JP" dirty="0" err="1"/>
              <a:t>Calc</a:t>
            </a:r>
            <a:r>
              <a:rPr lang="en-US" altLang="ja-JP" dirty="0"/>
              <a:t>(</a:t>
            </a:r>
            <a:r>
              <a:rPr lang="ja-JP" altLang="en-US" dirty="0"/>
              <a:t>表計算</a:t>
            </a:r>
            <a:r>
              <a:rPr lang="en-US" altLang="ja-JP" dirty="0"/>
              <a:t>)</a:t>
            </a:r>
            <a:r>
              <a:rPr lang="ja-JP" altLang="en-US" dirty="0"/>
              <a:t>を操作するための</a:t>
            </a:r>
            <a:r>
              <a:rPr lang="en-US" altLang="ja-JP" dirty="0"/>
              <a:t>RTC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398532"/>
            <a:ext cx="5410200" cy="243868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542" y="4273839"/>
            <a:ext cx="5690244" cy="252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6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3689"/>
          </a:xfrm>
        </p:spPr>
        <p:txBody>
          <a:bodyPr/>
          <a:lstStyle/>
          <a:p>
            <a:pPr algn="ctr"/>
            <a:r>
              <a:rPr lang="en-US" altLang="ja-JP" dirty="0" smtClean="0"/>
              <a:t>Excel</a:t>
            </a:r>
            <a:r>
              <a:rPr lang="ja-JP" altLang="en-US" dirty="0" err="1" smtClean="0"/>
              <a:t>、</a:t>
            </a:r>
            <a:r>
              <a:rPr lang="en-US" altLang="ja-JP" dirty="0" err="1" smtClean="0"/>
              <a:t>Calc</a:t>
            </a:r>
            <a:r>
              <a:rPr lang="en-US" altLang="ja-JP" dirty="0" smtClean="0"/>
              <a:t>(</a:t>
            </a:r>
            <a:r>
              <a:rPr lang="ja-JP" altLang="en-US" dirty="0" smtClean="0"/>
              <a:t>表計算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2280" y="2140733"/>
            <a:ext cx="6190155" cy="4467885"/>
          </a:xfrm>
          <a:prstGeom prst="rect">
            <a:avLst/>
          </a:prstGeom>
        </p:spPr>
      </p:pic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18564"/>
          </a:xfrm>
        </p:spPr>
        <p:txBody>
          <a:bodyPr/>
          <a:lstStyle/>
          <a:p>
            <a:r>
              <a:rPr kumimoji="1" lang="ja-JP" altLang="en-US" dirty="0" smtClean="0"/>
              <a:t>データポートの追加の手順</a:t>
            </a:r>
          </a:p>
        </p:txBody>
      </p:sp>
    </p:spTree>
    <p:extLst>
      <p:ext uri="{BB962C8B-B14F-4D97-AF65-F5344CB8AC3E}">
        <p14:creationId xmlns:p14="http://schemas.microsoft.com/office/powerpoint/2010/main" val="152876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 smtClean="0"/>
              <a:t>Excel</a:t>
            </a:r>
            <a:r>
              <a:rPr lang="ja-JP" altLang="en-US" dirty="0" err="1" smtClean="0"/>
              <a:t>、</a:t>
            </a:r>
            <a:r>
              <a:rPr lang="en-US" altLang="ja-JP" dirty="0" err="1" smtClean="0"/>
              <a:t>Calc</a:t>
            </a:r>
            <a:r>
              <a:rPr lang="en-US" altLang="ja-JP" dirty="0" smtClean="0"/>
              <a:t>(</a:t>
            </a:r>
            <a:r>
              <a:rPr lang="ja-JP" altLang="en-US" dirty="0" smtClean="0"/>
              <a:t>表計算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872" y="2232945"/>
            <a:ext cx="6895238" cy="4628571"/>
          </a:xfrm>
          <a:prstGeom prst="rect">
            <a:avLst/>
          </a:prstGeom>
        </p:spPr>
      </p:pic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838200" y="1688814"/>
            <a:ext cx="10515600" cy="2451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mtClean="0"/>
              <a:t>GUI</a:t>
            </a:r>
            <a:r>
              <a:rPr lang="ja-JP" altLang="en-US" smtClean="0"/>
              <a:t>を操作することでセルのデータを入出力するデータポートを追加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9294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 smtClean="0"/>
              <a:t>Excel</a:t>
            </a:r>
            <a:r>
              <a:rPr lang="ja-JP" altLang="en-US" dirty="0" err="1" smtClean="0"/>
              <a:t>、</a:t>
            </a:r>
            <a:r>
              <a:rPr lang="en-US" altLang="ja-JP" dirty="0" err="1" smtClean="0"/>
              <a:t>Calc</a:t>
            </a:r>
            <a:r>
              <a:rPr lang="en-US" altLang="ja-JP" dirty="0" smtClean="0"/>
              <a:t>(</a:t>
            </a:r>
            <a:r>
              <a:rPr lang="ja-JP" altLang="en-US" dirty="0" smtClean="0"/>
              <a:t>表計算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428400" y="1690688"/>
            <a:ext cx="8779629" cy="530596"/>
          </a:xfrm>
        </p:spPr>
        <p:txBody>
          <a:bodyPr>
            <a:normAutofit/>
          </a:bodyPr>
          <a:lstStyle/>
          <a:p>
            <a:r>
              <a:rPr lang="ja-JP" altLang="en-US" dirty="0"/>
              <a:t>以上</a:t>
            </a:r>
            <a:r>
              <a:rPr kumimoji="1" lang="ja-JP" altLang="en-US" dirty="0" smtClean="0"/>
              <a:t>の手順でデータポートの生成、接続ができる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678" y="2582486"/>
            <a:ext cx="7405399" cy="363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66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1318</Words>
  <Application>Microsoft Office PowerPoint</Application>
  <PresentationFormat>ワイド画面</PresentationFormat>
  <Paragraphs>159</Paragraphs>
  <Slides>35</Slides>
  <Notes>0</Notes>
  <HiddenSlides>0</HiddenSlides>
  <MMClips>7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0" baseType="lpstr">
      <vt:lpstr>ＭＳ Ｐゴシック</vt:lpstr>
      <vt:lpstr>Arial</vt:lpstr>
      <vt:lpstr>Calibri</vt:lpstr>
      <vt:lpstr>Calibri Light</vt:lpstr>
      <vt:lpstr>Office テーマ</vt:lpstr>
      <vt:lpstr>オフィスソフトを操作するためのRTC群</vt:lpstr>
      <vt:lpstr>開発概要</vt:lpstr>
      <vt:lpstr>開発概要</vt:lpstr>
      <vt:lpstr>OpenOfficeを操作するためのRTC群</vt:lpstr>
      <vt:lpstr>Microsoft Officeを操作するためのRTC群</vt:lpstr>
      <vt:lpstr>Excel、Calc(表計算)を操作するためのRTC</vt:lpstr>
      <vt:lpstr>Excel、Calc(表計算)を操作するためのRTC</vt:lpstr>
      <vt:lpstr>Excel、Calc(表計算)を操作するためのRTC</vt:lpstr>
      <vt:lpstr>Excel、Calc(表計算)を操作するためのRTC</vt:lpstr>
      <vt:lpstr>Excel、Calc(表計算)を操作するためのRTC</vt:lpstr>
      <vt:lpstr>Excel、Calc(表計算)を操作するためのRTC</vt:lpstr>
      <vt:lpstr>Excel、Calc(表計算)を操作するためのRTC</vt:lpstr>
      <vt:lpstr>Draw(図形描画)を操作するためのRTC</vt:lpstr>
      <vt:lpstr>Draw(図形描画)を操作するためのRTC</vt:lpstr>
      <vt:lpstr>Draw(図形描画)を操作するためのRTC</vt:lpstr>
      <vt:lpstr>Draw(図形描画)を操作するためのRTC</vt:lpstr>
      <vt:lpstr>Draw(図形描画)を操作するためのRTC</vt:lpstr>
      <vt:lpstr>Base(データベース)を操作するためのRTC</vt:lpstr>
      <vt:lpstr>PowerPoint、Impress(プレゼンテーション)を操作するためのRTC</vt:lpstr>
      <vt:lpstr>デモ1</vt:lpstr>
      <vt:lpstr>画面キャプチャコンポーネント</vt:lpstr>
      <vt:lpstr>プレゼンテーション表示コンポーネント</vt:lpstr>
      <vt:lpstr>データ入力コンポーネント</vt:lpstr>
      <vt:lpstr>デモ1</vt:lpstr>
      <vt:lpstr>デモ1</vt:lpstr>
      <vt:lpstr>デモ1</vt:lpstr>
      <vt:lpstr>デモ1</vt:lpstr>
      <vt:lpstr>今後の課題</vt:lpstr>
      <vt:lpstr>MODI(文字認識)のRTC</vt:lpstr>
      <vt:lpstr>Word、Writer(文字表示)を操作するためのRTC</vt:lpstr>
      <vt:lpstr>デモ2</vt:lpstr>
      <vt:lpstr>画像変換コンポーネント</vt:lpstr>
      <vt:lpstr>文字コード変換コンポーネント</vt:lpstr>
      <vt:lpstr>OpenOfficeを操作するためのRTC群の 実装方法</vt:lpstr>
      <vt:lpstr>Microsoft Officeを操作するためのRTC群の実装方法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オフィスソフトを操作するためのRTC群</dc:title>
  <dc:creator>宮本兼二</dc:creator>
  <cp:lastModifiedBy>宮本兼二</cp:lastModifiedBy>
  <cp:revision>108</cp:revision>
  <dcterms:created xsi:type="dcterms:W3CDTF">2014-12-03T08:00:49Z</dcterms:created>
  <dcterms:modified xsi:type="dcterms:W3CDTF">2014-12-04T07:08:36Z</dcterms:modified>
</cp:coreProperties>
</file>